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</p:sldMasterIdLst>
  <p:sldIdLst>
    <p:sldId id="409" r:id="rId3"/>
    <p:sldId id="257" r:id="rId4"/>
    <p:sldId id="411" r:id="rId5"/>
    <p:sldId id="410" r:id="rId6"/>
    <p:sldId id="414" r:id="rId7"/>
    <p:sldId id="413" r:id="rId8"/>
    <p:sldId id="416" r:id="rId9"/>
    <p:sldId id="41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5F5F5F"/>
    <a:srgbClr val="366390"/>
    <a:srgbClr val="BF9000"/>
    <a:srgbClr val="FF0000"/>
    <a:srgbClr val="F4B084"/>
    <a:srgbClr val="A9D18E"/>
    <a:srgbClr val="FFFF00"/>
    <a:srgbClr val="70AD47"/>
    <a:srgbClr val="5B9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1026FA-005D-4F83-91B7-4A67E527D09C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035807-436B-4098-B283-CFDB1C2C895B}">
      <dgm:prSet phldrT="[Text]" custT="1"/>
      <dgm:spPr>
        <a:xfrm>
          <a:off x="509717" y="338558"/>
          <a:ext cx="5423042" cy="677550"/>
        </a:xfrm>
        <a:prstGeom prst="roundRect">
          <a:avLst/>
        </a:prstGeom>
        <a:solidFill>
          <a:srgbClr val="BF9000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 shopped in the first 6 months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CF38784C-E47C-4381-88BA-3A6C34619753}" type="parTrans" cxnId="{568EF7AE-5E7A-4A4B-8C1E-7742DE39B02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FD588D3-FE2F-4AEF-ABC5-9048826E4994}" type="sibTrans" cxnId="{568EF7AE-5E7A-4A4B-8C1E-7742DE39B02B}">
      <dgm:prSet/>
      <dgm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solidFill>
          <a:sysClr val="windowText" lastClr="000000">
            <a:lumMod val="50000"/>
            <a:lumOff val="50000"/>
          </a:sys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8D3EB2C-1B33-49F1-A09D-9D8BC98DCFFC}">
      <dgm:prSet custT="1"/>
      <dgm:spPr>
        <a:xfrm>
          <a:off x="995230" y="3386558"/>
          <a:ext cx="4937529" cy="677550"/>
        </a:xfrm>
        <a:solidFill>
          <a:srgbClr val="5F5F5F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whose ‘</a:t>
          </a:r>
          <a:r>
            <a:rPr lang="en-US" sz="1600" b="1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Predicted</a:t>
          </a: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’ sales decline is greater than 30%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E4244590-7546-41EF-B8E3-CE696B7074AA}" type="par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58B79B7-C7F1-4032-BEBB-EED6A59C485A}" type="sib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96F4048-1F86-40B8-8EB8-B0D3CCB904AC}">
      <dgm:prSet custT="1"/>
      <dgm:spPr>
        <a:xfrm>
          <a:off x="509717" y="4402558"/>
          <a:ext cx="5423042" cy="677550"/>
        </a:xfrm>
        <a:solidFill>
          <a:srgbClr val="C55A11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whose </a:t>
          </a:r>
          <a:r>
            <a:rPr lang="en-US" sz="1600" b="1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‘Actual’</a:t>
          </a: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sales decline is less than 30% 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FB4DE79F-C8CE-4AD5-908F-46F2DD11FEAF}" type="par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A04FE2A-8093-4AA8-9662-819B2383A01F}" type="sib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5AAF50B-5C87-4E19-B1B3-38E188CC8D32}">
      <dgm:prSet phldrT="[Text]" custT="1"/>
      <dgm:spPr>
        <a:xfrm>
          <a:off x="1144243" y="2370558"/>
          <a:ext cx="4788516" cy="677550"/>
        </a:xfrm>
        <a:solidFill>
          <a:srgbClr val="366390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Customers whom we want to target – the </a:t>
          </a:r>
          <a:r>
            <a:rPr lang="en-US" sz="1600" b="1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‘Average’</a:t>
          </a: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base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16810300-1F98-4C00-98C7-7F4C93CDEE9E}" type="sib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7FF2B4BD-297A-43EE-8D5C-D466EF2F37C8}" type="par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1A27FCBB-E541-4E0E-B1EF-0DC3B82F7D6B}" type="pres">
      <dgm:prSet presAssocID="{B61026FA-005D-4F83-91B7-4A67E527D09C}" presName="Name0" presStyleCnt="0">
        <dgm:presLayoutVars>
          <dgm:chMax val="7"/>
          <dgm:chPref val="7"/>
          <dgm:dir/>
        </dgm:presLayoutVars>
      </dgm:prSet>
      <dgm:spPr/>
    </dgm:pt>
    <dgm:pt modelId="{1FECFB32-E6B3-4745-B74B-03EBCFD88A4F}" type="pres">
      <dgm:prSet presAssocID="{B61026FA-005D-4F83-91B7-4A67E527D09C}" presName="Name1" presStyleCnt="0"/>
      <dgm:spPr/>
    </dgm:pt>
    <dgm:pt modelId="{E80E83BC-FA7D-41C4-ADB9-CFD4B5BC7C27}" type="pres">
      <dgm:prSet presAssocID="{B61026FA-005D-4F83-91B7-4A67E527D09C}" presName="cycle" presStyleCnt="0"/>
      <dgm:spPr/>
    </dgm:pt>
    <dgm:pt modelId="{60030C70-F1E5-4987-AFAD-C98CFD15F308}" type="pres">
      <dgm:prSet presAssocID="{B61026FA-005D-4F83-91B7-4A67E527D09C}" presName="srcNode" presStyleLbl="node1" presStyleIdx="0" presStyleCnt="4"/>
      <dgm:spPr/>
    </dgm:pt>
    <dgm:pt modelId="{75CD2D43-FF46-486F-8F92-07E6EFDCB430}" type="pres">
      <dgm:prSet presAssocID="{B61026FA-005D-4F83-91B7-4A67E527D09C}" presName="conn" presStyleLbl="parChTrans1D2" presStyleIdx="0" presStyleCnt="1"/>
      <dgm:spPr/>
    </dgm:pt>
    <dgm:pt modelId="{45661116-E63B-4383-BA11-80CAAF8FBF7E}" type="pres">
      <dgm:prSet presAssocID="{B61026FA-005D-4F83-91B7-4A67E527D09C}" presName="extraNode" presStyleLbl="node1" presStyleIdx="0" presStyleCnt="4"/>
      <dgm:spPr/>
    </dgm:pt>
    <dgm:pt modelId="{4AF4D685-69D0-43E3-9F8A-CC8E8769CF62}" type="pres">
      <dgm:prSet presAssocID="{B61026FA-005D-4F83-91B7-4A67E527D09C}" presName="dstNode" presStyleLbl="node1" presStyleIdx="0" presStyleCnt="4"/>
      <dgm:spPr/>
    </dgm:pt>
    <dgm:pt modelId="{2EDA5132-F085-4E3B-BEF6-ED2C397CDBF7}" type="pres">
      <dgm:prSet presAssocID="{C7035807-436B-4098-B283-CFDB1C2C895B}" presName="text_1" presStyleLbl="node1" presStyleIdx="0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4A080864-EA3F-460E-A43D-87F682A0B74D}" type="pres">
      <dgm:prSet presAssocID="{C7035807-436B-4098-B283-CFDB1C2C895B}" presName="accent_1" presStyleCnt="0"/>
      <dgm:spPr/>
    </dgm:pt>
    <dgm:pt modelId="{ED3C09F1-2D6D-4190-9E6D-EDDB3272A725}" type="pres">
      <dgm:prSet presAssocID="{C7035807-436B-4098-B283-CFDB1C2C895B}" presName="accentRepeatNode" presStyleLbl="solidFgAcc1" presStyleIdx="0" presStyleCnt="4"/>
      <dgm:spPr>
        <a:xfrm>
          <a:off x="86248" y="253864"/>
          <a:ext cx="846937" cy="846937"/>
        </a:xfrm>
        <a:prstGeom prst="ellipse">
          <a:avLst/>
        </a:prstGeom>
        <a:solidFill>
          <a:srgbClr val="BF9000"/>
        </a:solidFill>
        <a:ln w="38100" cap="flat" cmpd="sng" algn="ctr">
          <a:solidFill>
            <a:srgbClr val="BF9000"/>
          </a:solidFill>
          <a:prstDash val="solid"/>
          <a:miter lim="800000"/>
        </a:ln>
        <a:effectLst/>
      </dgm:spPr>
    </dgm:pt>
    <dgm:pt modelId="{C78799C2-8A6A-4663-A647-FEB565B98BB9}" type="pres">
      <dgm:prSet presAssocID="{05AAF50B-5C87-4E19-B1B3-38E188CC8D32}" presName="text_2" presStyleLbl="node1" presStyleIdx="1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CDBBB53E-9538-40A1-BA06-3E6A9D7F19D3}" type="pres">
      <dgm:prSet presAssocID="{05AAF50B-5C87-4E19-B1B3-38E188CC8D32}" presName="accent_2" presStyleCnt="0"/>
      <dgm:spPr/>
    </dgm:pt>
    <dgm:pt modelId="{D318C2A8-EF24-405C-81FA-6A044674B627}" type="pres">
      <dgm:prSet presAssocID="{05AAF50B-5C87-4E19-B1B3-38E188CC8D32}" presName="accentRepeatNode" presStyleLbl="solidFgAcc1" presStyleIdx="1" presStyleCnt="4"/>
      <dgm:spPr>
        <a:xfrm>
          <a:off x="720774" y="2285864"/>
          <a:ext cx="846937" cy="846937"/>
        </a:xfrm>
        <a:prstGeom prst="ellipse">
          <a:avLst/>
        </a:prstGeom>
        <a:solidFill>
          <a:srgbClr val="366390"/>
        </a:solidFill>
        <a:ln w="38100" cap="flat" cmpd="sng" algn="ctr">
          <a:solidFill>
            <a:srgbClr val="366390"/>
          </a:solidFill>
          <a:prstDash val="solid"/>
          <a:miter lim="800000"/>
        </a:ln>
        <a:effectLst/>
      </dgm:spPr>
    </dgm:pt>
    <dgm:pt modelId="{FAF5BBC5-25FB-4AD2-8EB2-103DD1E1BEC8}" type="pres">
      <dgm:prSet presAssocID="{C8D3EB2C-1B33-49F1-A09D-9D8BC98DCFFC}" presName="text_3" presStyleLbl="node1" presStyleIdx="2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FF4D6EE4-B831-4425-B46D-CA42930D8D68}" type="pres">
      <dgm:prSet presAssocID="{C8D3EB2C-1B33-49F1-A09D-9D8BC98DCFFC}" presName="accent_3" presStyleCnt="0"/>
      <dgm:spPr/>
    </dgm:pt>
    <dgm:pt modelId="{E5C31066-E276-44EE-AA8A-6739FF02CE8E}" type="pres">
      <dgm:prSet presAssocID="{C8D3EB2C-1B33-49F1-A09D-9D8BC98DCFFC}" presName="accentRepeatNode" presStyleLbl="solidFgAcc1" presStyleIdx="2" presStyleCnt="4"/>
      <dgm:spPr>
        <a:xfrm>
          <a:off x="571761" y="3301864"/>
          <a:ext cx="846937" cy="846937"/>
        </a:xfrm>
        <a:prstGeom prst="ellipse">
          <a:avLst/>
        </a:prstGeom>
        <a:solidFill>
          <a:srgbClr val="5F5F5F"/>
        </a:solidFill>
        <a:ln w="38100" cap="flat" cmpd="sng" algn="ctr">
          <a:solidFill>
            <a:srgbClr val="5F5F5F"/>
          </a:solidFill>
          <a:prstDash val="solid"/>
          <a:miter lim="800000"/>
        </a:ln>
        <a:effectLst/>
      </dgm:spPr>
    </dgm:pt>
    <dgm:pt modelId="{5F486B14-2A2B-4097-B170-A03BD3BA3131}" type="pres">
      <dgm:prSet presAssocID="{A96F4048-1F86-40B8-8EB8-B0D3CCB904AC}" presName="text_4" presStyleLbl="node1" presStyleIdx="3" presStyleCnt="4">
        <dgm:presLayoutVars>
          <dgm:bulletEnabled val="1"/>
        </dgm:presLayoutVars>
      </dgm:prSet>
      <dgm:spPr>
        <a:prstGeom prst="roundRect">
          <a:avLst/>
        </a:prstGeom>
      </dgm:spPr>
    </dgm:pt>
    <dgm:pt modelId="{04510448-83BA-48F4-9728-E8AAE2071732}" type="pres">
      <dgm:prSet presAssocID="{A96F4048-1F86-40B8-8EB8-B0D3CCB904AC}" presName="accent_4" presStyleCnt="0"/>
      <dgm:spPr/>
    </dgm:pt>
    <dgm:pt modelId="{C565211A-F819-4789-B901-16E10409A102}" type="pres">
      <dgm:prSet presAssocID="{A96F4048-1F86-40B8-8EB8-B0D3CCB904AC}" presName="accentRepeatNode" presStyleLbl="solidFgAcc1" presStyleIdx="3" presStyleCnt="4"/>
      <dgm:spPr>
        <a:xfrm>
          <a:off x="86248" y="4317864"/>
          <a:ext cx="846937" cy="846937"/>
        </a:xfrm>
        <a:prstGeom prst="ellipse">
          <a:avLst/>
        </a:prstGeom>
        <a:solidFill>
          <a:srgbClr val="C55A11"/>
        </a:solidFill>
        <a:ln w="38100" cap="flat" cmpd="sng" algn="ctr">
          <a:solidFill>
            <a:srgbClr val="C55A11"/>
          </a:solidFill>
          <a:prstDash val="solid"/>
          <a:miter lim="800000"/>
        </a:ln>
        <a:effectLst/>
      </dgm:spPr>
    </dgm:pt>
  </dgm:ptLst>
  <dgm:cxnLst>
    <dgm:cxn modelId="{3B41160B-F9AA-4ED3-9588-281FA52EB317}" type="presOf" srcId="{A96F4048-1F86-40B8-8EB8-B0D3CCB904AC}" destId="{5F486B14-2A2B-4097-B170-A03BD3BA3131}" srcOrd="0" destOrd="0" presId="urn:microsoft.com/office/officeart/2008/layout/VerticalCurvedList"/>
    <dgm:cxn modelId="{836D2420-AD9D-45DF-9FEC-CF5DD690EEA6}" srcId="{B61026FA-005D-4F83-91B7-4A67E527D09C}" destId="{A96F4048-1F86-40B8-8EB8-B0D3CCB904AC}" srcOrd="3" destOrd="0" parTransId="{FB4DE79F-C8CE-4AD5-908F-46F2DD11FEAF}" sibTransId="{8A04FE2A-8093-4AA8-9662-819B2383A01F}"/>
    <dgm:cxn modelId="{239B2B5F-56F9-4479-8594-08A8EAEA15EB}" type="presOf" srcId="{9FD588D3-FE2F-4AEF-ABC5-9048826E4994}" destId="{75CD2D43-FF46-486F-8F92-07E6EFDCB430}" srcOrd="0" destOrd="0" presId="urn:microsoft.com/office/officeart/2008/layout/VerticalCurvedList"/>
    <dgm:cxn modelId="{C35F3061-16C8-4EA9-8328-79F2F449B70E}" type="presOf" srcId="{C7035807-436B-4098-B283-CFDB1C2C895B}" destId="{2EDA5132-F085-4E3B-BEF6-ED2C397CDBF7}" srcOrd="0" destOrd="0" presId="urn:microsoft.com/office/officeart/2008/layout/VerticalCurvedList"/>
    <dgm:cxn modelId="{EE9B1865-1468-41CE-9B5A-69A5D2D9CDD8}" srcId="{B61026FA-005D-4F83-91B7-4A67E527D09C}" destId="{05AAF50B-5C87-4E19-B1B3-38E188CC8D32}" srcOrd="1" destOrd="0" parTransId="{7FF2B4BD-297A-43EE-8D5C-D466EF2F37C8}" sibTransId="{16810300-1F98-4C00-98C7-7F4C93CDEE9E}"/>
    <dgm:cxn modelId="{1A156D4A-22BD-4D92-84FE-40225A3AEAE5}" srcId="{B61026FA-005D-4F83-91B7-4A67E527D09C}" destId="{C8D3EB2C-1B33-49F1-A09D-9D8BC98DCFFC}" srcOrd="2" destOrd="0" parTransId="{E4244590-7546-41EF-B8E3-CE696B7074AA}" sibTransId="{858B79B7-C7F1-4032-BEBB-EED6A59C485A}"/>
    <dgm:cxn modelId="{D67BA650-FDA5-4785-8D49-65FF242BE5F0}" type="presOf" srcId="{05AAF50B-5C87-4E19-B1B3-38E188CC8D32}" destId="{C78799C2-8A6A-4663-A647-FEB565B98BB9}" srcOrd="0" destOrd="0" presId="urn:microsoft.com/office/officeart/2008/layout/VerticalCurvedList"/>
    <dgm:cxn modelId="{5599C293-26D9-438D-8250-BA17766A7D8F}" type="presOf" srcId="{B61026FA-005D-4F83-91B7-4A67E527D09C}" destId="{1A27FCBB-E541-4E0E-B1EF-0DC3B82F7D6B}" srcOrd="0" destOrd="0" presId="urn:microsoft.com/office/officeart/2008/layout/VerticalCurvedList"/>
    <dgm:cxn modelId="{568EF7AE-5E7A-4A4B-8C1E-7742DE39B02B}" srcId="{B61026FA-005D-4F83-91B7-4A67E527D09C}" destId="{C7035807-436B-4098-B283-CFDB1C2C895B}" srcOrd="0" destOrd="0" parTransId="{CF38784C-E47C-4381-88BA-3A6C34619753}" sibTransId="{9FD588D3-FE2F-4AEF-ABC5-9048826E4994}"/>
    <dgm:cxn modelId="{751378D8-5E58-45A3-8E5F-069AB2DC9EF0}" type="presOf" srcId="{C8D3EB2C-1B33-49F1-A09D-9D8BC98DCFFC}" destId="{FAF5BBC5-25FB-4AD2-8EB2-103DD1E1BEC8}" srcOrd="0" destOrd="0" presId="urn:microsoft.com/office/officeart/2008/layout/VerticalCurvedList"/>
    <dgm:cxn modelId="{E6D32A71-1C5A-4AA5-845E-5C6BF47555ED}" type="presParOf" srcId="{1A27FCBB-E541-4E0E-B1EF-0DC3B82F7D6B}" destId="{1FECFB32-E6B3-4745-B74B-03EBCFD88A4F}" srcOrd="0" destOrd="0" presId="urn:microsoft.com/office/officeart/2008/layout/VerticalCurvedList"/>
    <dgm:cxn modelId="{8B484312-4DCF-4F12-A789-0FFA1DE56438}" type="presParOf" srcId="{1FECFB32-E6B3-4745-B74B-03EBCFD88A4F}" destId="{E80E83BC-FA7D-41C4-ADB9-CFD4B5BC7C27}" srcOrd="0" destOrd="0" presId="urn:microsoft.com/office/officeart/2008/layout/VerticalCurvedList"/>
    <dgm:cxn modelId="{422A8519-1D21-4DCF-8FE6-EEE0AA496871}" type="presParOf" srcId="{E80E83BC-FA7D-41C4-ADB9-CFD4B5BC7C27}" destId="{60030C70-F1E5-4987-AFAD-C98CFD15F308}" srcOrd="0" destOrd="0" presId="urn:microsoft.com/office/officeart/2008/layout/VerticalCurvedList"/>
    <dgm:cxn modelId="{8D96224A-4230-4881-B547-92949C1861BE}" type="presParOf" srcId="{E80E83BC-FA7D-41C4-ADB9-CFD4B5BC7C27}" destId="{75CD2D43-FF46-486F-8F92-07E6EFDCB430}" srcOrd="1" destOrd="0" presId="urn:microsoft.com/office/officeart/2008/layout/VerticalCurvedList"/>
    <dgm:cxn modelId="{4FF846CC-AF36-4202-B476-3696D05E4349}" type="presParOf" srcId="{E80E83BC-FA7D-41C4-ADB9-CFD4B5BC7C27}" destId="{45661116-E63B-4383-BA11-80CAAF8FBF7E}" srcOrd="2" destOrd="0" presId="urn:microsoft.com/office/officeart/2008/layout/VerticalCurvedList"/>
    <dgm:cxn modelId="{9C62A3B5-7F83-44DF-8A64-650BC55C95EF}" type="presParOf" srcId="{E80E83BC-FA7D-41C4-ADB9-CFD4B5BC7C27}" destId="{4AF4D685-69D0-43E3-9F8A-CC8E8769CF62}" srcOrd="3" destOrd="0" presId="urn:microsoft.com/office/officeart/2008/layout/VerticalCurvedList"/>
    <dgm:cxn modelId="{FA651975-B2BB-44B4-B1FA-CCC75F2FA3EE}" type="presParOf" srcId="{1FECFB32-E6B3-4745-B74B-03EBCFD88A4F}" destId="{2EDA5132-F085-4E3B-BEF6-ED2C397CDBF7}" srcOrd="1" destOrd="0" presId="urn:microsoft.com/office/officeart/2008/layout/VerticalCurvedList"/>
    <dgm:cxn modelId="{C2417EC7-F249-4812-B562-0B3EBC463868}" type="presParOf" srcId="{1FECFB32-E6B3-4745-B74B-03EBCFD88A4F}" destId="{4A080864-EA3F-460E-A43D-87F682A0B74D}" srcOrd="2" destOrd="0" presId="urn:microsoft.com/office/officeart/2008/layout/VerticalCurvedList"/>
    <dgm:cxn modelId="{F46139A3-6DA3-4B0B-B51B-5516EF5FDFE8}" type="presParOf" srcId="{4A080864-EA3F-460E-A43D-87F682A0B74D}" destId="{ED3C09F1-2D6D-4190-9E6D-EDDB3272A725}" srcOrd="0" destOrd="0" presId="urn:microsoft.com/office/officeart/2008/layout/VerticalCurvedList"/>
    <dgm:cxn modelId="{0F04B488-C107-4812-B1CD-5043C539ED10}" type="presParOf" srcId="{1FECFB32-E6B3-4745-B74B-03EBCFD88A4F}" destId="{C78799C2-8A6A-4663-A647-FEB565B98BB9}" srcOrd="3" destOrd="0" presId="urn:microsoft.com/office/officeart/2008/layout/VerticalCurvedList"/>
    <dgm:cxn modelId="{8CF45229-0D3F-40A0-95E0-78390FC5F8C6}" type="presParOf" srcId="{1FECFB32-E6B3-4745-B74B-03EBCFD88A4F}" destId="{CDBBB53E-9538-40A1-BA06-3E6A9D7F19D3}" srcOrd="4" destOrd="0" presId="urn:microsoft.com/office/officeart/2008/layout/VerticalCurvedList"/>
    <dgm:cxn modelId="{6F972FB1-FB6A-409B-8554-63207134BD9E}" type="presParOf" srcId="{CDBBB53E-9538-40A1-BA06-3E6A9D7F19D3}" destId="{D318C2A8-EF24-405C-81FA-6A044674B627}" srcOrd="0" destOrd="0" presId="urn:microsoft.com/office/officeart/2008/layout/VerticalCurvedList"/>
    <dgm:cxn modelId="{C2627889-E2A7-4B8C-99DD-3DB742445F5F}" type="presParOf" srcId="{1FECFB32-E6B3-4745-B74B-03EBCFD88A4F}" destId="{FAF5BBC5-25FB-4AD2-8EB2-103DD1E1BEC8}" srcOrd="5" destOrd="0" presId="urn:microsoft.com/office/officeart/2008/layout/VerticalCurvedList"/>
    <dgm:cxn modelId="{FADD2FF3-B8A9-4FF1-9A48-2A73D4E442AB}" type="presParOf" srcId="{1FECFB32-E6B3-4745-B74B-03EBCFD88A4F}" destId="{FF4D6EE4-B831-4425-B46D-CA42930D8D68}" srcOrd="6" destOrd="0" presId="urn:microsoft.com/office/officeart/2008/layout/VerticalCurvedList"/>
    <dgm:cxn modelId="{84F55786-E7A9-41BD-A894-05FCC317CB7A}" type="presParOf" srcId="{FF4D6EE4-B831-4425-B46D-CA42930D8D68}" destId="{E5C31066-E276-44EE-AA8A-6739FF02CE8E}" srcOrd="0" destOrd="0" presId="urn:microsoft.com/office/officeart/2008/layout/VerticalCurvedList"/>
    <dgm:cxn modelId="{1D8EEFB5-9CDC-47C2-9048-622C6F8246F6}" type="presParOf" srcId="{1FECFB32-E6B3-4745-B74B-03EBCFD88A4F}" destId="{5F486B14-2A2B-4097-B170-A03BD3BA3131}" srcOrd="7" destOrd="0" presId="urn:microsoft.com/office/officeart/2008/layout/VerticalCurvedList"/>
    <dgm:cxn modelId="{3504559E-A6BB-4661-9841-542B5686AA2C}" type="presParOf" srcId="{1FECFB32-E6B3-4745-B74B-03EBCFD88A4F}" destId="{04510448-83BA-48F4-9728-E8AAE2071732}" srcOrd="8" destOrd="0" presId="urn:microsoft.com/office/officeart/2008/layout/VerticalCurvedList"/>
    <dgm:cxn modelId="{700F5EA8-63C7-4B39-9F4D-78B713DC7117}" type="presParOf" srcId="{04510448-83BA-48F4-9728-E8AAE2071732}" destId="{C565211A-F819-4789-B901-16E10409A10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1026FA-005D-4F83-91B7-4A67E527D09C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035807-436B-4098-B283-CFDB1C2C895B}">
      <dgm:prSet phldrT="[Text]" custT="1"/>
      <dgm:spPr>
        <a:xfrm>
          <a:off x="509717" y="338558"/>
          <a:ext cx="5423042" cy="677550"/>
        </a:xfrm>
        <a:prstGeom prst="roundRect">
          <a:avLst/>
        </a:prstGeom>
        <a:solidFill>
          <a:srgbClr val="1957A3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CF38784C-E47C-4381-88BA-3A6C34619753}" type="parTrans" cxnId="{568EF7AE-5E7A-4A4B-8C1E-7742DE39B02B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9FD588D3-FE2F-4AEF-ABC5-9048826E4994}" type="sibTrans" cxnId="{568EF7AE-5E7A-4A4B-8C1E-7742DE39B02B}">
      <dgm:prSet/>
      <dgm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solidFill>
          <a:sysClr val="windowText" lastClr="000000">
            <a:lumMod val="50000"/>
            <a:lumOff val="50000"/>
          </a:sys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493133E4-0A75-4988-B893-C64C3896137C}">
      <dgm:prSet phldrT="[Text]" custT="1"/>
      <dgm:spPr>
        <a:xfrm>
          <a:off x="995230" y="1354558"/>
          <a:ext cx="4937529" cy="677550"/>
        </a:xfrm>
        <a:prstGeom prst="roundRect">
          <a:avLst/>
        </a:prstGeom>
        <a:solidFill>
          <a:srgbClr val="7F7F7F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786492F5-D397-4BFF-8CD6-C70719EE8EC7}" type="parTrans" cxnId="{BBC9D532-9666-4D18-8598-ADC8785C9E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5407D118-DF82-41F2-B25C-B08B875AD3C1}" type="sibTrans" cxnId="{BBC9D532-9666-4D18-8598-ADC8785C9E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05AAF50B-5C87-4E19-B1B3-38E188CC8D32}">
      <dgm:prSet phldrT="[Text]" custT="1"/>
      <dgm:spPr>
        <a:xfrm>
          <a:off x="1144243" y="2370558"/>
          <a:ext cx="4788516" cy="677550"/>
        </a:xfrm>
        <a:prstGeom prst="roundRect">
          <a:avLst/>
        </a:prstGeom>
        <a:solidFill>
          <a:srgbClr val="4D84BC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7FF2B4BD-297A-43EE-8D5C-D466EF2F37C8}" type="par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16810300-1F98-4C00-98C7-7F4C93CDEE9E}" type="sibTrans" cxnId="{EE9B1865-1468-41CE-9B5A-69A5D2D9CDD8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C8D3EB2C-1B33-49F1-A09D-9D8BC98DCFFC}">
      <dgm:prSet custT="1"/>
      <dgm:spPr>
        <a:xfrm>
          <a:off x="995230" y="3386558"/>
          <a:ext cx="4937529" cy="677550"/>
        </a:xfrm>
        <a:prstGeom prst="roundRect">
          <a:avLst/>
        </a:prstGeom>
        <a:solidFill>
          <a:srgbClr val="1AA4AD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E4244590-7546-41EF-B8E3-CE696B7074AA}" type="par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58B79B7-C7F1-4032-BEBB-EED6A59C485A}" type="sibTrans" cxnId="{1A156D4A-22BD-4D92-84FE-40225A3AEAE5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A96F4048-1F86-40B8-8EB8-B0D3CCB904AC}">
      <dgm:prSet custT="1"/>
      <dgm:spPr>
        <a:xfrm>
          <a:off x="509717" y="4402558"/>
          <a:ext cx="5423042" cy="677550"/>
        </a:xfrm>
        <a:prstGeom prst="roundRect">
          <a:avLst/>
        </a:prstGeom>
        <a:solidFill>
          <a:srgbClr val="112248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None/>
          </a:pPr>
          <a:r>
            <a:rPr lang="en-US" sz="16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FB4DE79F-C8CE-4AD5-908F-46F2DD11FEAF}" type="par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8A04FE2A-8093-4AA8-9662-819B2383A01F}" type="sibTrans" cxnId="{836D2420-AD9D-45DF-9FEC-CF5DD690EEA6}">
      <dgm:prSet/>
      <dgm:spPr/>
      <dgm:t>
        <a:bodyPr/>
        <a:lstStyle/>
        <a:p>
          <a:endParaRPr lang="en-US" sz="1600">
            <a:solidFill>
              <a:schemeClr val="bg1"/>
            </a:solidFill>
          </a:endParaRPr>
        </a:p>
      </dgm:t>
    </dgm:pt>
    <dgm:pt modelId="{1A27FCBB-E541-4E0E-B1EF-0DC3B82F7D6B}" type="pres">
      <dgm:prSet presAssocID="{B61026FA-005D-4F83-91B7-4A67E527D09C}" presName="Name0" presStyleCnt="0">
        <dgm:presLayoutVars>
          <dgm:chMax val="7"/>
          <dgm:chPref val="7"/>
          <dgm:dir/>
        </dgm:presLayoutVars>
      </dgm:prSet>
      <dgm:spPr/>
    </dgm:pt>
    <dgm:pt modelId="{1FECFB32-E6B3-4745-B74B-03EBCFD88A4F}" type="pres">
      <dgm:prSet presAssocID="{B61026FA-005D-4F83-91B7-4A67E527D09C}" presName="Name1" presStyleCnt="0"/>
      <dgm:spPr/>
    </dgm:pt>
    <dgm:pt modelId="{E80E83BC-FA7D-41C4-ADB9-CFD4B5BC7C27}" type="pres">
      <dgm:prSet presAssocID="{B61026FA-005D-4F83-91B7-4A67E527D09C}" presName="cycle" presStyleCnt="0"/>
      <dgm:spPr/>
    </dgm:pt>
    <dgm:pt modelId="{60030C70-F1E5-4987-AFAD-C98CFD15F308}" type="pres">
      <dgm:prSet presAssocID="{B61026FA-005D-4F83-91B7-4A67E527D09C}" presName="srcNode" presStyleLbl="node1" presStyleIdx="0" presStyleCnt="5"/>
      <dgm:spPr/>
    </dgm:pt>
    <dgm:pt modelId="{75CD2D43-FF46-486F-8F92-07E6EFDCB430}" type="pres">
      <dgm:prSet presAssocID="{B61026FA-005D-4F83-91B7-4A67E527D09C}" presName="conn" presStyleLbl="parChTrans1D2" presStyleIdx="0" presStyleCnt="1"/>
      <dgm:spPr/>
    </dgm:pt>
    <dgm:pt modelId="{45661116-E63B-4383-BA11-80CAAF8FBF7E}" type="pres">
      <dgm:prSet presAssocID="{B61026FA-005D-4F83-91B7-4A67E527D09C}" presName="extraNode" presStyleLbl="node1" presStyleIdx="0" presStyleCnt="5"/>
      <dgm:spPr/>
    </dgm:pt>
    <dgm:pt modelId="{4AF4D685-69D0-43E3-9F8A-CC8E8769CF62}" type="pres">
      <dgm:prSet presAssocID="{B61026FA-005D-4F83-91B7-4A67E527D09C}" presName="dstNode" presStyleLbl="node1" presStyleIdx="0" presStyleCnt="5"/>
      <dgm:spPr/>
    </dgm:pt>
    <dgm:pt modelId="{2EDA5132-F085-4E3B-BEF6-ED2C397CDBF7}" type="pres">
      <dgm:prSet presAssocID="{C7035807-436B-4098-B283-CFDB1C2C895B}" presName="text_1" presStyleLbl="node1" presStyleIdx="0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4A080864-EA3F-460E-A43D-87F682A0B74D}" type="pres">
      <dgm:prSet presAssocID="{C7035807-436B-4098-B283-CFDB1C2C895B}" presName="accent_1" presStyleCnt="0"/>
      <dgm:spPr/>
    </dgm:pt>
    <dgm:pt modelId="{ED3C09F1-2D6D-4190-9E6D-EDDB3272A725}" type="pres">
      <dgm:prSet presAssocID="{C7035807-436B-4098-B283-CFDB1C2C895B}" presName="accentRepeatNode" presStyleLbl="solidFgAcc1" presStyleIdx="0" presStyleCnt="5"/>
      <dgm:spPr>
        <a:xfrm>
          <a:off x="86248" y="253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957A3"/>
          </a:solidFill>
          <a:prstDash val="solid"/>
          <a:miter lim="800000"/>
        </a:ln>
        <a:effectLst/>
      </dgm:spPr>
    </dgm:pt>
    <dgm:pt modelId="{890952B4-38AA-41FF-A5D3-8211D557B0E1}" type="pres">
      <dgm:prSet presAssocID="{493133E4-0A75-4988-B893-C64C3896137C}" presName="text_2" presStyleLbl="node1" presStyleIdx="1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E83AB650-1351-42AD-B40B-62B6DEA53B72}" type="pres">
      <dgm:prSet presAssocID="{493133E4-0A75-4988-B893-C64C3896137C}" presName="accent_2" presStyleCnt="0"/>
      <dgm:spPr/>
    </dgm:pt>
    <dgm:pt modelId="{BCF104F0-8207-4D4B-8D30-9B5FF072325D}" type="pres">
      <dgm:prSet presAssocID="{493133E4-0A75-4988-B893-C64C3896137C}" presName="accentRepeatNode" presStyleLbl="solidFgAcc1" presStyleIdx="1" presStyleCnt="5"/>
      <dgm:spPr>
        <a:xfrm>
          <a:off x="571761" y="1269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7F7F7F"/>
          </a:solidFill>
          <a:prstDash val="solid"/>
          <a:miter lim="800000"/>
        </a:ln>
        <a:effectLst/>
      </dgm:spPr>
    </dgm:pt>
    <dgm:pt modelId="{1D64D228-CAB5-4574-A504-DE95AB25EA27}" type="pres">
      <dgm:prSet presAssocID="{05AAF50B-5C87-4E19-B1B3-38E188CC8D32}" presName="text_3" presStyleLbl="node1" presStyleIdx="2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BF4E84FF-9029-4B61-A15A-25C1445C740A}" type="pres">
      <dgm:prSet presAssocID="{05AAF50B-5C87-4E19-B1B3-38E188CC8D32}" presName="accent_3" presStyleCnt="0"/>
      <dgm:spPr/>
    </dgm:pt>
    <dgm:pt modelId="{D318C2A8-EF24-405C-81FA-6A044674B627}" type="pres">
      <dgm:prSet presAssocID="{05AAF50B-5C87-4E19-B1B3-38E188CC8D32}" presName="accentRepeatNode" presStyleLbl="solidFgAcc1" presStyleIdx="2" presStyleCnt="5"/>
      <dgm:spPr>
        <a:xfrm>
          <a:off x="720774" y="2285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4D84BC"/>
          </a:solidFill>
          <a:prstDash val="solid"/>
          <a:miter lim="800000"/>
        </a:ln>
        <a:effectLst/>
      </dgm:spPr>
    </dgm:pt>
    <dgm:pt modelId="{9D6787BB-1453-4DA2-861D-55C8D5BC14DD}" type="pres">
      <dgm:prSet presAssocID="{C8D3EB2C-1B33-49F1-A09D-9D8BC98DCFFC}" presName="text_4" presStyleLbl="node1" presStyleIdx="3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6445DC0A-CE26-4AB2-8731-BC6E51433055}" type="pres">
      <dgm:prSet presAssocID="{C8D3EB2C-1B33-49F1-A09D-9D8BC98DCFFC}" presName="accent_4" presStyleCnt="0"/>
      <dgm:spPr/>
    </dgm:pt>
    <dgm:pt modelId="{E5C31066-E276-44EE-AA8A-6739FF02CE8E}" type="pres">
      <dgm:prSet presAssocID="{C8D3EB2C-1B33-49F1-A09D-9D8BC98DCFFC}" presName="accentRepeatNode" presStyleLbl="solidFgAcc1" presStyleIdx="3" presStyleCnt="5"/>
      <dgm:spPr>
        <a:xfrm>
          <a:off x="571761" y="3301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AA4AD"/>
          </a:solidFill>
          <a:prstDash val="solid"/>
          <a:miter lim="800000"/>
        </a:ln>
        <a:effectLst/>
      </dgm:spPr>
    </dgm:pt>
    <dgm:pt modelId="{3A56A0E3-B579-4A51-9047-4696CD9A7063}" type="pres">
      <dgm:prSet presAssocID="{A96F4048-1F86-40B8-8EB8-B0D3CCB904AC}" presName="text_5" presStyleLbl="node1" presStyleIdx="4" presStyleCnt="5">
        <dgm:presLayoutVars>
          <dgm:bulletEnabled val="1"/>
        </dgm:presLayoutVars>
      </dgm:prSet>
      <dgm:spPr>
        <a:prstGeom prst="roundRect">
          <a:avLst/>
        </a:prstGeom>
      </dgm:spPr>
    </dgm:pt>
    <dgm:pt modelId="{5DF17D16-4460-4468-895F-5280190648E0}" type="pres">
      <dgm:prSet presAssocID="{A96F4048-1F86-40B8-8EB8-B0D3CCB904AC}" presName="accent_5" presStyleCnt="0"/>
      <dgm:spPr/>
    </dgm:pt>
    <dgm:pt modelId="{C565211A-F819-4789-B901-16E10409A102}" type="pres">
      <dgm:prSet presAssocID="{A96F4048-1F86-40B8-8EB8-B0D3CCB904AC}" presName="accentRepeatNode" presStyleLbl="solidFgAcc1" presStyleIdx="4" presStyleCnt="5"/>
      <dgm:spPr>
        <a:xfrm>
          <a:off x="86248" y="4317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12248"/>
          </a:solidFill>
          <a:prstDash val="solid"/>
          <a:miter lim="800000"/>
        </a:ln>
        <a:effectLst/>
      </dgm:spPr>
    </dgm:pt>
  </dgm:ptLst>
  <dgm:cxnLst>
    <dgm:cxn modelId="{836D2420-AD9D-45DF-9FEC-CF5DD690EEA6}" srcId="{B61026FA-005D-4F83-91B7-4A67E527D09C}" destId="{A96F4048-1F86-40B8-8EB8-B0D3CCB904AC}" srcOrd="4" destOrd="0" parTransId="{FB4DE79F-C8CE-4AD5-908F-46F2DD11FEAF}" sibTransId="{8A04FE2A-8093-4AA8-9662-819B2383A01F}"/>
    <dgm:cxn modelId="{BBC9D532-9666-4D18-8598-ADC8785C9EE5}" srcId="{B61026FA-005D-4F83-91B7-4A67E527D09C}" destId="{493133E4-0A75-4988-B893-C64C3896137C}" srcOrd="1" destOrd="0" parTransId="{786492F5-D397-4BFF-8CD6-C70719EE8EC7}" sibTransId="{5407D118-DF82-41F2-B25C-B08B875AD3C1}"/>
    <dgm:cxn modelId="{239B2B5F-56F9-4479-8594-08A8EAEA15EB}" type="presOf" srcId="{9FD588D3-FE2F-4AEF-ABC5-9048826E4994}" destId="{75CD2D43-FF46-486F-8F92-07E6EFDCB430}" srcOrd="0" destOrd="0" presId="urn:microsoft.com/office/officeart/2008/layout/VerticalCurvedList"/>
    <dgm:cxn modelId="{C35F3061-16C8-4EA9-8328-79F2F449B70E}" type="presOf" srcId="{C7035807-436B-4098-B283-CFDB1C2C895B}" destId="{2EDA5132-F085-4E3B-BEF6-ED2C397CDBF7}" srcOrd="0" destOrd="0" presId="urn:microsoft.com/office/officeart/2008/layout/VerticalCurvedList"/>
    <dgm:cxn modelId="{EE9B1865-1468-41CE-9B5A-69A5D2D9CDD8}" srcId="{B61026FA-005D-4F83-91B7-4A67E527D09C}" destId="{05AAF50B-5C87-4E19-B1B3-38E188CC8D32}" srcOrd="2" destOrd="0" parTransId="{7FF2B4BD-297A-43EE-8D5C-D466EF2F37C8}" sibTransId="{16810300-1F98-4C00-98C7-7F4C93CDEE9E}"/>
    <dgm:cxn modelId="{1A156D4A-22BD-4D92-84FE-40225A3AEAE5}" srcId="{B61026FA-005D-4F83-91B7-4A67E527D09C}" destId="{C8D3EB2C-1B33-49F1-A09D-9D8BC98DCFFC}" srcOrd="3" destOrd="0" parTransId="{E4244590-7546-41EF-B8E3-CE696B7074AA}" sibTransId="{858B79B7-C7F1-4032-BEBB-EED6A59C485A}"/>
    <dgm:cxn modelId="{5599C293-26D9-438D-8250-BA17766A7D8F}" type="presOf" srcId="{B61026FA-005D-4F83-91B7-4A67E527D09C}" destId="{1A27FCBB-E541-4E0E-B1EF-0DC3B82F7D6B}" srcOrd="0" destOrd="0" presId="urn:microsoft.com/office/officeart/2008/layout/VerticalCurvedList"/>
    <dgm:cxn modelId="{BBD4A8A2-C1D6-4869-B93D-51A688240D59}" type="presOf" srcId="{C8D3EB2C-1B33-49F1-A09D-9D8BC98DCFFC}" destId="{9D6787BB-1453-4DA2-861D-55C8D5BC14DD}" srcOrd="0" destOrd="0" presId="urn:microsoft.com/office/officeart/2008/layout/VerticalCurvedList"/>
    <dgm:cxn modelId="{568EF7AE-5E7A-4A4B-8C1E-7742DE39B02B}" srcId="{B61026FA-005D-4F83-91B7-4A67E527D09C}" destId="{C7035807-436B-4098-B283-CFDB1C2C895B}" srcOrd="0" destOrd="0" parTransId="{CF38784C-E47C-4381-88BA-3A6C34619753}" sibTransId="{9FD588D3-FE2F-4AEF-ABC5-9048826E4994}"/>
    <dgm:cxn modelId="{950201C8-FBB9-4D4C-81C4-8F50781E235F}" type="presOf" srcId="{493133E4-0A75-4988-B893-C64C3896137C}" destId="{890952B4-38AA-41FF-A5D3-8211D557B0E1}" srcOrd="0" destOrd="0" presId="urn:microsoft.com/office/officeart/2008/layout/VerticalCurvedList"/>
    <dgm:cxn modelId="{D93835E5-49DA-44BD-89DB-EC83A3BF3FC8}" type="presOf" srcId="{A96F4048-1F86-40B8-8EB8-B0D3CCB904AC}" destId="{3A56A0E3-B579-4A51-9047-4696CD9A7063}" srcOrd="0" destOrd="0" presId="urn:microsoft.com/office/officeart/2008/layout/VerticalCurvedList"/>
    <dgm:cxn modelId="{9F6EE4F5-12FC-43BD-B421-5109DACBE0CA}" type="presOf" srcId="{05AAF50B-5C87-4E19-B1B3-38E188CC8D32}" destId="{1D64D228-CAB5-4574-A504-DE95AB25EA27}" srcOrd="0" destOrd="0" presId="urn:microsoft.com/office/officeart/2008/layout/VerticalCurvedList"/>
    <dgm:cxn modelId="{E6D32A71-1C5A-4AA5-845E-5C6BF47555ED}" type="presParOf" srcId="{1A27FCBB-E541-4E0E-B1EF-0DC3B82F7D6B}" destId="{1FECFB32-E6B3-4745-B74B-03EBCFD88A4F}" srcOrd="0" destOrd="0" presId="urn:microsoft.com/office/officeart/2008/layout/VerticalCurvedList"/>
    <dgm:cxn modelId="{8B484312-4DCF-4F12-A789-0FFA1DE56438}" type="presParOf" srcId="{1FECFB32-E6B3-4745-B74B-03EBCFD88A4F}" destId="{E80E83BC-FA7D-41C4-ADB9-CFD4B5BC7C27}" srcOrd="0" destOrd="0" presId="urn:microsoft.com/office/officeart/2008/layout/VerticalCurvedList"/>
    <dgm:cxn modelId="{422A8519-1D21-4DCF-8FE6-EEE0AA496871}" type="presParOf" srcId="{E80E83BC-FA7D-41C4-ADB9-CFD4B5BC7C27}" destId="{60030C70-F1E5-4987-AFAD-C98CFD15F308}" srcOrd="0" destOrd="0" presId="urn:microsoft.com/office/officeart/2008/layout/VerticalCurvedList"/>
    <dgm:cxn modelId="{8D96224A-4230-4881-B547-92949C1861BE}" type="presParOf" srcId="{E80E83BC-FA7D-41C4-ADB9-CFD4B5BC7C27}" destId="{75CD2D43-FF46-486F-8F92-07E6EFDCB430}" srcOrd="1" destOrd="0" presId="urn:microsoft.com/office/officeart/2008/layout/VerticalCurvedList"/>
    <dgm:cxn modelId="{4FF846CC-AF36-4202-B476-3696D05E4349}" type="presParOf" srcId="{E80E83BC-FA7D-41C4-ADB9-CFD4B5BC7C27}" destId="{45661116-E63B-4383-BA11-80CAAF8FBF7E}" srcOrd="2" destOrd="0" presId="urn:microsoft.com/office/officeart/2008/layout/VerticalCurvedList"/>
    <dgm:cxn modelId="{9C62A3B5-7F83-44DF-8A64-650BC55C95EF}" type="presParOf" srcId="{E80E83BC-FA7D-41C4-ADB9-CFD4B5BC7C27}" destId="{4AF4D685-69D0-43E3-9F8A-CC8E8769CF62}" srcOrd="3" destOrd="0" presId="urn:microsoft.com/office/officeart/2008/layout/VerticalCurvedList"/>
    <dgm:cxn modelId="{FA651975-B2BB-44B4-B1FA-CCC75F2FA3EE}" type="presParOf" srcId="{1FECFB32-E6B3-4745-B74B-03EBCFD88A4F}" destId="{2EDA5132-F085-4E3B-BEF6-ED2C397CDBF7}" srcOrd="1" destOrd="0" presId="urn:microsoft.com/office/officeart/2008/layout/VerticalCurvedList"/>
    <dgm:cxn modelId="{C2417EC7-F249-4812-B562-0B3EBC463868}" type="presParOf" srcId="{1FECFB32-E6B3-4745-B74B-03EBCFD88A4F}" destId="{4A080864-EA3F-460E-A43D-87F682A0B74D}" srcOrd="2" destOrd="0" presId="urn:microsoft.com/office/officeart/2008/layout/VerticalCurvedList"/>
    <dgm:cxn modelId="{F46139A3-6DA3-4B0B-B51B-5516EF5FDFE8}" type="presParOf" srcId="{4A080864-EA3F-460E-A43D-87F682A0B74D}" destId="{ED3C09F1-2D6D-4190-9E6D-EDDB3272A725}" srcOrd="0" destOrd="0" presId="urn:microsoft.com/office/officeart/2008/layout/VerticalCurvedList"/>
    <dgm:cxn modelId="{1735048B-5ECD-4341-A427-88CD18EDDF9B}" type="presParOf" srcId="{1FECFB32-E6B3-4745-B74B-03EBCFD88A4F}" destId="{890952B4-38AA-41FF-A5D3-8211D557B0E1}" srcOrd="3" destOrd="0" presId="urn:microsoft.com/office/officeart/2008/layout/VerticalCurvedList"/>
    <dgm:cxn modelId="{4851FA6F-A147-44CB-A367-2AFCC85173D0}" type="presParOf" srcId="{1FECFB32-E6B3-4745-B74B-03EBCFD88A4F}" destId="{E83AB650-1351-42AD-B40B-62B6DEA53B72}" srcOrd="4" destOrd="0" presId="urn:microsoft.com/office/officeart/2008/layout/VerticalCurvedList"/>
    <dgm:cxn modelId="{95BEC254-5A40-4390-B5D3-3AAC383035EF}" type="presParOf" srcId="{E83AB650-1351-42AD-B40B-62B6DEA53B72}" destId="{BCF104F0-8207-4D4B-8D30-9B5FF072325D}" srcOrd="0" destOrd="0" presId="urn:microsoft.com/office/officeart/2008/layout/VerticalCurvedList"/>
    <dgm:cxn modelId="{EA493791-77DF-4B34-9773-CDD3CC55699B}" type="presParOf" srcId="{1FECFB32-E6B3-4745-B74B-03EBCFD88A4F}" destId="{1D64D228-CAB5-4574-A504-DE95AB25EA27}" srcOrd="5" destOrd="0" presId="urn:microsoft.com/office/officeart/2008/layout/VerticalCurvedList"/>
    <dgm:cxn modelId="{3B540E91-82D3-4F4F-AB42-3E1A414A8A4E}" type="presParOf" srcId="{1FECFB32-E6B3-4745-B74B-03EBCFD88A4F}" destId="{BF4E84FF-9029-4B61-A15A-25C1445C740A}" srcOrd="6" destOrd="0" presId="urn:microsoft.com/office/officeart/2008/layout/VerticalCurvedList"/>
    <dgm:cxn modelId="{23B88BA7-2A2B-4E48-85D9-3AB0479CE43A}" type="presParOf" srcId="{BF4E84FF-9029-4B61-A15A-25C1445C740A}" destId="{D318C2A8-EF24-405C-81FA-6A044674B627}" srcOrd="0" destOrd="0" presId="urn:microsoft.com/office/officeart/2008/layout/VerticalCurvedList"/>
    <dgm:cxn modelId="{38C2F68C-6020-4E07-AC52-CF9E0348AF46}" type="presParOf" srcId="{1FECFB32-E6B3-4745-B74B-03EBCFD88A4F}" destId="{9D6787BB-1453-4DA2-861D-55C8D5BC14DD}" srcOrd="7" destOrd="0" presId="urn:microsoft.com/office/officeart/2008/layout/VerticalCurvedList"/>
    <dgm:cxn modelId="{45FBEFBC-FCDB-4886-9D5F-1B464DF87D09}" type="presParOf" srcId="{1FECFB32-E6B3-4745-B74B-03EBCFD88A4F}" destId="{6445DC0A-CE26-4AB2-8731-BC6E51433055}" srcOrd="8" destOrd="0" presId="urn:microsoft.com/office/officeart/2008/layout/VerticalCurvedList"/>
    <dgm:cxn modelId="{D3B12B69-7037-471A-A9C2-0CBF35E3BDB0}" type="presParOf" srcId="{6445DC0A-CE26-4AB2-8731-BC6E51433055}" destId="{E5C31066-E276-44EE-AA8A-6739FF02CE8E}" srcOrd="0" destOrd="0" presId="urn:microsoft.com/office/officeart/2008/layout/VerticalCurvedList"/>
    <dgm:cxn modelId="{D48176D7-DF85-4F10-9F81-057E5F1FEC7F}" type="presParOf" srcId="{1FECFB32-E6B3-4745-B74B-03EBCFD88A4F}" destId="{3A56A0E3-B579-4A51-9047-4696CD9A7063}" srcOrd="9" destOrd="0" presId="urn:microsoft.com/office/officeart/2008/layout/VerticalCurvedList"/>
    <dgm:cxn modelId="{AAA28365-87D7-480B-971C-D48C8DA09C39}" type="presParOf" srcId="{1FECFB32-E6B3-4745-B74B-03EBCFD88A4F}" destId="{5DF17D16-4460-4468-895F-5280190648E0}" srcOrd="10" destOrd="0" presId="urn:microsoft.com/office/officeart/2008/layout/VerticalCurvedList"/>
    <dgm:cxn modelId="{76AEE390-C8EB-4B6B-A51C-6CF7359E1682}" type="presParOf" srcId="{5DF17D16-4460-4468-895F-5280190648E0}" destId="{C565211A-F819-4789-B901-16E10409A10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CD2D43-FF46-486F-8F92-07E6EFDCB430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solidFill>
          <a:sysClr val="windowText" lastClr="000000">
            <a:lumMod val="50000"/>
            <a:lumOff val="50000"/>
          </a:sys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DA5132-F085-4E3B-BEF6-ED2C397CDBF7}">
      <dsp:nvSpPr>
        <dsp:cNvPr id="0" name=""/>
        <dsp:cNvSpPr/>
      </dsp:nvSpPr>
      <dsp:spPr>
        <a:xfrm>
          <a:off x="610504" y="416587"/>
          <a:ext cx="5322255" cy="833607"/>
        </a:xfrm>
        <a:prstGeom prst="roundRect">
          <a:avLst/>
        </a:prstGeom>
        <a:solidFill>
          <a:srgbClr val="BF9000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 shopped in the first 6 months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651197" y="457280"/>
        <a:ext cx="5240869" cy="752221"/>
      </dsp:txXfrm>
    </dsp:sp>
    <dsp:sp modelId="{ED3C09F1-2D6D-4190-9E6D-EDDB3272A725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rgbClr val="BF9000"/>
        </a:solidFill>
        <a:ln w="38100" cap="flat" cmpd="sng" algn="ctr">
          <a:solidFill>
            <a:srgbClr val="BF9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8799C2-8A6A-4663-A647-FEB565B98BB9}">
      <dsp:nvSpPr>
        <dsp:cNvPr id="0" name=""/>
        <dsp:cNvSpPr/>
      </dsp:nvSpPr>
      <dsp:spPr>
        <a:xfrm>
          <a:off x="1088431" y="1667215"/>
          <a:ext cx="4844328" cy="833607"/>
        </a:xfrm>
        <a:prstGeom prst="roundRect">
          <a:avLst/>
        </a:prstGeom>
        <a:solidFill>
          <a:srgbClr val="366390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Customers whom we want to target – the </a:t>
          </a:r>
          <a:r>
            <a:rPr lang="en-US" sz="1600" b="1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‘Average’</a:t>
          </a: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base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1129124" y="1707908"/>
        <a:ext cx="4762942" cy="752221"/>
      </dsp:txXfrm>
    </dsp:sp>
    <dsp:sp modelId="{D318C2A8-EF24-405C-81FA-6A044674B627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rgbClr val="366390"/>
        </a:solidFill>
        <a:ln w="38100" cap="flat" cmpd="sng" algn="ctr">
          <a:solidFill>
            <a:srgbClr val="36639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F5BBC5-25FB-4AD2-8EB2-103DD1E1BEC8}">
      <dsp:nvSpPr>
        <dsp:cNvPr id="0" name=""/>
        <dsp:cNvSpPr/>
      </dsp:nvSpPr>
      <dsp:spPr>
        <a:xfrm>
          <a:off x="1088431" y="2917843"/>
          <a:ext cx="4844328" cy="833607"/>
        </a:xfrm>
        <a:prstGeom prst="roundRect">
          <a:avLst/>
        </a:prstGeom>
        <a:solidFill>
          <a:srgbClr val="5F5F5F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whose ‘</a:t>
          </a:r>
          <a:r>
            <a:rPr lang="en-US" sz="1600" b="1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Predicted</a:t>
          </a: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’ sales decline is greater than 30%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1129124" y="2958536"/>
        <a:ext cx="4762942" cy="752221"/>
      </dsp:txXfrm>
    </dsp:sp>
    <dsp:sp modelId="{E5C31066-E276-44EE-AA8A-6739FF02CE8E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rgbClr val="5F5F5F"/>
        </a:solidFill>
        <a:ln w="38100" cap="flat" cmpd="sng" algn="ctr">
          <a:solidFill>
            <a:srgbClr val="5F5F5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486B14-2A2B-4097-B170-A03BD3BA3131}">
      <dsp:nvSpPr>
        <dsp:cNvPr id="0" name=""/>
        <dsp:cNvSpPr/>
      </dsp:nvSpPr>
      <dsp:spPr>
        <a:xfrm>
          <a:off x="610504" y="4168472"/>
          <a:ext cx="5322255" cy="833607"/>
        </a:xfrm>
        <a:prstGeom prst="roundRect">
          <a:avLst/>
        </a:prstGeom>
        <a:solidFill>
          <a:srgbClr val="C55A11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Customers whose </a:t>
          </a:r>
          <a:r>
            <a:rPr lang="en-US" sz="1600" b="1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‘Actual’</a:t>
          </a: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 sales decline is less than 30% 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651197" y="4209165"/>
        <a:ext cx="5240869" cy="752221"/>
      </dsp:txXfrm>
    </dsp:sp>
    <dsp:sp modelId="{C565211A-F819-4789-B901-16E10409A102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rgbClr val="C55A11"/>
        </a:solidFill>
        <a:ln w="38100" cap="flat" cmpd="sng" algn="ctr">
          <a:solidFill>
            <a:srgbClr val="C55A1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CD2D43-FF46-486F-8F92-07E6EFDCB430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solidFill>
          <a:sysClr val="windowText" lastClr="000000">
            <a:lumMod val="50000"/>
            <a:lumOff val="50000"/>
          </a:sys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DA5132-F085-4E3B-BEF6-ED2C397CDBF7}">
      <dsp:nvSpPr>
        <dsp:cNvPr id="0" name=""/>
        <dsp:cNvSpPr/>
      </dsp:nvSpPr>
      <dsp:spPr>
        <a:xfrm>
          <a:off x="509717" y="338558"/>
          <a:ext cx="5423042" cy="677550"/>
        </a:xfrm>
        <a:prstGeom prst="roundRect">
          <a:avLst/>
        </a:prstGeom>
        <a:solidFill>
          <a:srgbClr val="1957A3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542792" y="371633"/>
        <a:ext cx="5356892" cy="611400"/>
      </dsp:txXfrm>
    </dsp:sp>
    <dsp:sp modelId="{ED3C09F1-2D6D-4190-9E6D-EDDB3272A725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957A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0952B4-38AA-41FF-A5D3-8211D557B0E1}">
      <dsp:nvSpPr>
        <dsp:cNvPr id="0" name=""/>
        <dsp:cNvSpPr/>
      </dsp:nvSpPr>
      <dsp:spPr>
        <a:xfrm>
          <a:off x="995230" y="1354558"/>
          <a:ext cx="4937529" cy="677550"/>
        </a:xfrm>
        <a:prstGeom prst="roundRect">
          <a:avLst/>
        </a:prstGeom>
        <a:solidFill>
          <a:srgbClr val="7F7F7F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1028305" y="1387633"/>
        <a:ext cx="4871379" cy="611400"/>
      </dsp:txXfrm>
    </dsp:sp>
    <dsp:sp modelId="{BCF104F0-8207-4D4B-8D30-9B5FF072325D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7F7F7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4D228-CAB5-4574-A504-DE95AB25EA27}">
      <dsp:nvSpPr>
        <dsp:cNvPr id="0" name=""/>
        <dsp:cNvSpPr/>
      </dsp:nvSpPr>
      <dsp:spPr>
        <a:xfrm>
          <a:off x="1144243" y="2370558"/>
          <a:ext cx="4788516" cy="677550"/>
        </a:xfrm>
        <a:prstGeom prst="roundRect">
          <a:avLst/>
        </a:prstGeom>
        <a:solidFill>
          <a:srgbClr val="4D84BC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1177318" y="2403633"/>
        <a:ext cx="4722366" cy="611400"/>
      </dsp:txXfrm>
    </dsp:sp>
    <dsp:sp modelId="{D318C2A8-EF24-405C-81FA-6A044674B627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4D84B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6787BB-1453-4DA2-861D-55C8D5BC14DD}">
      <dsp:nvSpPr>
        <dsp:cNvPr id="0" name=""/>
        <dsp:cNvSpPr/>
      </dsp:nvSpPr>
      <dsp:spPr>
        <a:xfrm>
          <a:off x="995230" y="3386558"/>
          <a:ext cx="4937529" cy="677550"/>
        </a:xfrm>
        <a:prstGeom prst="roundRect">
          <a:avLst/>
        </a:prstGeom>
        <a:solidFill>
          <a:srgbClr val="1AA4AD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1028305" y="3419633"/>
        <a:ext cx="4871379" cy="611400"/>
      </dsp:txXfrm>
    </dsp:sp>
    <dsp:sp modelId="{E5C31066-E276-44EE-AA8A-6739FF02CE8E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AA4AD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56A0E3-B579-4A51-9047-4696CD9A7063}">
      <dsp:nvSpPr>
        <dsp:cNvPr id="0" name=""/>
        <dsp:cNvSpPr/>
      </dsp:nvSpPr>
      <dsp:spPr>
        <a:xfrm>
          <a:off x="509717" y="4402558"/>
          <a:ext cx="5423042" cy="677550"/>
        </a:xfrm>
        <a:prstGeom prst="roundRect">
          <a:avLst/>
        </a:prstGeom>
        <a:solidFill>
          <a:srgbClr val="112248"/>
        </a:solidFill>
        <a:ln w="38100" cap="flat" cmpd="sng" algn="ctr">
          <a:solidFill>
            <a:sysClr val="window" lastClr="FFFFFF"/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ysClr val="window" lastClr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This is a sample text. Enter Your text Here</a:t>
          </a:r>
          <a:endParaRPr lang="en-US" sz="160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542792" y="4435633"/>
        <a:ext cx="5356892" cy="611400"/>
      </dsp:txXfrm>
    </dsp:sp>
    <dsp:sp modelId="{C565211A-F819-4789-B901-16E10409A102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38100" cap="flat" cmpd="sng" algn="ctr">
          <a:solidFill>
            <a:srgbClr val="11224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tiff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3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499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3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673831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5BED-0404-44BC-9427-3A2E76F74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94E40-8849-4152-8F71-020123462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67F43-305D-4E3F-9612-95448A80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EFF98-5002-4547-8A67-9FA307840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4A3F4-5029-4764-A287-F7933218D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19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B8A2-028D-4E7E-AC15-20F2A46CC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DAE4E-988C-48CC-AE0B-BEFB51084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3F776-55CD-4998-A993-3683539F0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4903E-398A-4FBE-85CC-D3EDA414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9FA85-4AC3-4E03-8E23-4DD550588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0068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B5491-1E63-4983-80B6-4037A7E14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DB67E-1E36-4055-824F-7604C49E4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66D00-FBD2-49C0-9748-728325887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08865-C206-4141-B92D-023FF7DDB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F55A3-D70A-41F4-AD85-5A357E3B0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43150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78329-F61E-4715-9291-E38B7B8D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02B74-C309-468F-A6CB-D2A0986F2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998AC-5B35-47DF-822E-350286F7C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55BA06-4D41-4D82-A49A-BCF445F74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E53AB-252B-4E42-94AA-BD598C2EB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3A31F-7F32-4B66-BA37-B795A990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15687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D8F60-E42E-4AAB-942D-320FDB3F1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D477B-9FD8-45A1-BFDA-BCA804A5F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5BA15-AB44-4848-87E6-D57E138F5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5A4963-0710-40D6-A5D1-0306A1EEB3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873D7-1432-4DCD-9EC5-DAB14492EC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510166-9268-4485-8055-D36EDF225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FD396B-E49F-4A01-8A5D-6CCC0A30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CC0900-B3FB-406F-820E-2D13B40F9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1350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DDD91-2320-4B74-B74A-7201AAF5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30DEBF-F853-4190-80A4-52659C06A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71089-6F94-4509-BC90-5CE97FA76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63BDAE-35DF-43E1-9500-4B8C882B2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79774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D0C65D-C4E8-42C6-A536-17E41A534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0689DE-9742-46DE-8C26-3981FF8F4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273AE-6C0A-4A6B-A123-EFBBE38B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38173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D295D-304E-459C-89DC-3ED84A263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46A58-D15F-4F00-A679-C3E26966A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BEA19-1B34-49C9-A9C6-B9ABBDA88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041F1-7600-4381-A55F-CBAAFFC5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1822A-40A1-46EB-BBF3-08E75DC9D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2DC70-4D5B-4553-9898-AC725BDF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8383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8378D-EFC6-4D2D-9994-D1F4892AD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D07001-E96F-41D2-AA5D-C8FD44DA25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02364-F675-4084-9198-E9D86A869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9CC5B-8E9D-4768-A48B-1A08100A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22C63-ACF3-4222-8063-3BB8246DC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6BBCF-F52F-4E52-BB68-1C19FC2B0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130791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D10AB-C722-480D-8EF2-DF90422E8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773C6-D4F5-4D89-939B-48BC40A9C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3E181-EA6C-447D-92D2-67563B500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9C459-CEB3-4EC0-8D90-C5DD03AA2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6928F-1738-4C72-AE01-2BFF2EEA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33086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951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27E622-D38D-4A8B-AEA8-7749BA99F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545CD-2F5C-4D66-B2C7-C067BD9F7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BA400-4AA0-40D0-8509-0D8BE801C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F8BAA-A3F9-4CB5-B87B-6426C0344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1EBD8-6727-446D-BF6E-4067EC7F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6838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itle 26">
            <a:extLst>
              <a:ext uri="{FF2B5EF4-FFF2-40B4-BE49-F238E27FC236}">
                <a16:creationId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</p:spPr>
        <p:txBody>
          <a:bodyPr/>
          <a:lstStyle/>
          <a:p>
            <a:r>
              <a:rPr lang="en-US" dirty="0"/>
              <a:t>Brand Colors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8C19F0BD-CBF1-4551-925C-A110073FD9E5}"/>
              </a:ext>
            </a:extLst>
          </p:cNvPr>
          <p:cNvSpPr txBox="1">
            <a:spLocks/>
          </p:cNvSpPr>
          <p:nvPr userDrawn="1"/>
        </p:nvSpPr>
        <p:spPr>
          <a:xfrm>
            <a:off x="264159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3A39E8C3-E1BC-4BC7-9F05-F0E50DB6BBFD}"/>
              </a:ext>
            </a:extLst>
          </p:cNvPr>
          <p:cNvSpPr txBox="1">
            <a:spLocks/>
          </p:cNvSpPr>
          <p:nvPr userDrawn="1"/>
        </p:nvSpPr>
        <p:spPr>
          <a:xfrm>
            <a:off x="264159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973D23-688C-4E1E-8684-22CAFB14E27F}"/>
              </a:ext>
            </a:extLst>
          </p:cNvPr>
          <p:cNvSpPr/>
          <p:nvPr userDrawn="1"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9FB243-5890-4642-A892-C7486A1F57B2}"/>
              </a:ext>
            </a:extLst>
          </p:cNvPr>
          <p:cNvSpPr/>
          <p:nvPr userDrawn="1"/>
        </p:nvSpPr>
        <p:spPr>
          <a:xfrm>
            <a:off x="4784050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DC063-D1F5-4C30-AAE8-AD2967B11447}"/>
              </a:ext>
            </a:extLst>
          </p:cNvPr>
          <p:cNvSpPr/>
          <p:nvPr userDrawn="1"/>
        </p:nvSpPr>
        <p:spPr>
          <a:xfrm>
            <a:off x="4784050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D9C469-1688-449B-BB2D-D3A713ED39EC}"/>
              </a:ext>
            </a:extLst>
          </p:cNvPr>
          <p:cNvSpPr/>
          <p:nvPr userDrawn="1"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B62ACF-08A4-4D19-B150-0AABA3AD131A}"/>
              </a:ext>
            </a:extLst>
          </p:cNvPr>
          <p:cNvSpPr/>
          <p:nvPr userDrawn="1"/>
        </p:nvSpPr>
        <p:spPr>
          <a:xfrm>
            <a:off x="2274510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048A2-16C7-44F6-A62D-2782C6F8C4EE}"/>
              </a:ext>
            </a:extLst>
          </p:cNvPr>
          <p:cNvSpPr/>
          <p:nvPr userDrawn="1"/>
        </p:nvSpPr>
        <p:spPr>
          <a:xfrm>
            <a:off x="4784050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DCFF48-7B26-44FA-9E19-59FE00E0EDF3}"/>
              </a:ext>
            </a:extLst>
          </p:cNvPr>
          <p:cNvSpPr/>
          <p:nvPr userDrawn="1"/>
        </p:nvSpPr>
        <p:spPr>
          <a:xfrm>
            <a:off x="4784050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FD6AEF-3BC9-4B69-94AD-5748F17BD6BC}"/>
              </a:ext>
            </a:extLst>
          </p:cNvPr>
          <p:cNvSpPr/>
          <p:nvPr userDrawn="1"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204FA4-B6FE-46CC-8B10-5C70EA312BF4}"/>
              </a:ext>
            </a:extLst>
          </p:cNvPr>
          <p:cNvSpPr/>
          <p:nvPr userDrawn="1"/>
        </p:nvSpPr>
        <p:spPr>
          <a:xfrm>
            <a:off x="2274510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6B26E6-9CF4-42A9-9E28-714E99452A1D}"/>
              </a:ext>
            </a:extLst>
          </p:cNvPr>
          <p:cNvSpPr/>
          <p:nvPr userDrawn="1"/>
        </p:nvSpPr>
        <p:spPr>
          <a:xfrm>
            <a:off x="4784050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AA6DB8-1711-4140-A1F4-2FDA5D684765}"/>
              </a:ext>
            </a:extLst>
          </p:cNvPr>
          <p:cNvSpPr/>
          <p:nvPr userDrawn="1"/>
        </p:nvSpPr>
        <p:spPr>
          <a:xfrm>
            <a:off x="4784050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86F7E7-4D4C-43C6-A693-BE52619C8C20}"/>
              </a:ext>
            </a:extLst>
          </p:cNvPr>
          <p:cNvSpPr/>
          <p:nvPr userDrawn="1"/>
        </p:nvSpPr>
        <p:spPr>
          <a:xfrm>
            <a:off x="7293592" y="3688063"/>
            <a:ext cx="2160270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10F334-6E7F-4900-BCD0-2E1DA2FB5D1E}"/>
              </a:ext>
            </a:extLst>
          </p:cNvPr>
          <p:cNvSpPr/>
          <p:nvPr userDrawn="1"/>
        </p:nvSpPr>
        <p:spPr>
          <a:xfrm>
            <a:off x="7293592" y="4373863"/>
            <a:ext cx="2160270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7BB4B-EA83-4602-B031-1EE80792E11B}"/>
              </a:ext>
            </a:extLst>
          </p:cNvPr>
          <p:cNvSpPr/>
          <p:nvPr userDrawn="1"/>
        </p:nvSpPr>
        <p:spPr>
          <a:xfrm>
            <a:off x="7293590" y="5090079"/>
            <a:ext cx="2160270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D2806B-9005-4D6C-9F8D-64CAB5AA3399}"/>
              </a:ext>
            </a:extLst>
          </p:cNvPr>
          <p:cNvSpPr/>
          <p:nvPr userDrawn="1"/>
        </p:nvSpPr>
        <p:spPr>
          <a:xfrm>
            <a:off x="2274510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6A6E859-301A-4D57-8858-6F4BB2178673}"/>
              </a:ext>
            </a:extLst>
          </p:cNvPr>
          <p:cNvSpPr/>
          <p:nvPr userDrawn="1"/>
        </p:nvSpPr>
        <p:spPr>
          <a:xfrm>
            <a:off x="2274510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901222-FC3B-4A4F-BB8B-05E51FA1BDB8}"/>
              </a:ext>
            </a:extLst>
          </p:cNvPr>
          <p:cNvSpPr/>
          <p:nvPr userDrawn="1"/>
        </p:nvSpPr>
        <p:spPr>
          <a:xfrm>
            <a:off x="2274510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EE760A-E7E5-4D0D-954C-0E7C6382E3FA}"/>
              </a:ext>
            </a:extLst>
          </p:cNvPr>
          <p:cNvSpPr/>
          <p:nvPr userDrawn="1"/>
        </p:nvSpPr>
        <p:spPr>
          <a:xfrm>
            <a:off x="2274510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</p:spTree>
    <p:extLst>
      <p:ext uri="{BB962C8B-B14F-4D97-AF65-F5344CB8AC3E}">
        <p14:creationId xmlns:p14="http://schemas.microsoft.com/office/powerpoint/2010/main" val="259684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0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1" y="1888249"/>
            <a:ext cx="690302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6" y="1888249"/>
            <a:ext cx="690302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1" y="1888249"/>
            <a:ext cx="690302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58"/>
            <a:ext cx="2571674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1"/>
            <a:ext cx="2571674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07546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10" y="4484"/>
            <a:ext cx="6215310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0" y="-13853"/>
            <a:ext cx="6215310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 userDrawn="1"/>
        </p:nvSpPr>
        <p:spPr>
          <a:xfrm>
            <a:off x="6212314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4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4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4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6" y="2964873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2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7" y="723900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39" y="2095052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39" y="3461806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39" y="4828559"/>
            <a:ext cx="525798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4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4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4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376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79" y="5128616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5" y="1597544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567668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5106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2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r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01168"/>
            <a:ext cx="12191999" cy="3840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763251" y="20032"/>
            <a:ext cx="1219200" cy="841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2" descr="Image result for latentview logo 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2904" y="36590"/>
            <a:ext cx="1027515" cy="807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14"/>
          <p:cNvSpPr>
            <a:spLocks noGrp="1"/>
          </p:cNvSpPr>
          <p:nvPr>
            <p:ph type="sldNum" sz="quarter" idx="13"/>
          </p:nvPr>
        </p:nvSpPr>
        <p:spPr>
          <a:xfrm>
            <a:off x="10956354" y="6615900"/>
            <a:ext cx="934065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17F978A-4048-4358-9343-69F8E58C9E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983E211-5213-4681-8E3B-8A9EC4766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285" y="6615900"/>
            <a:ext cx="2096618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lang="en-US" sz="100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/>
              <a:t>Confidential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554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6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011362-B18C-424D-A9DF-C8A495F0FC03}"/>
              </a:ext>
            </a:extLst>
          </p:cNvPr>
          <p:cNvSpPr/>
          <p:nvPr userDrawn="1"/>
        </p:nvSpPr>
        <p:spPr>
          <a:xfrm flipH="1">
            <a:off x="11037890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0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60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A9C5E5-F0E5-4C67-9F56-5117F0159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874DA-7248-49CA-978D-330E93F0E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4B1C5-C175-4C72-A882-361587D45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16139-1072-45AD-8F8F-9E1C78A6E6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499D1-27C0-4515-B3B5-C2ED24A99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977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archive.ics.uci.edu/ml/datasets/online+retail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F61CE-1857-4998-920C-96CAFC9612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3600" y="1396289"/>
            <a:ext cx="50063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Targeted Marketing Strategy</a:t>
            </a: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58D44E42-C462-4105-BC86-FE75B4E3C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1B3B2-A1D9-4CA4-9987-612BE40774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1" r="17061" b="-1"/>
          <a:stretch/>
        </p:blipFill>
        <p:spPr>
          <a:xfrm>
            <a:off x="618241" y="1067217"/>
            <a:ext cx="4105275" cy="325777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DD28658-F4B6-4667-B088-086B5F5C3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8044" y="2871982"/>
            <a:ext cx="5006336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Clr>
                <a:srgbClr val="6E94B8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Anisha </a:t>
            </a:r>
            <a:r>
              <a:rPr lang="en-US" sz="1800" dirty="0" err="1"/>
              <a:t>Alluru</a:t>
            </a:r>
            <a:endParaRPr lang="en-US" sz="1800" dirty="0"/>
          </a:p>
          <a:p>
            <a:pPr indent="-228600" algn="l">
              <a:buClr>
                <a:srgbClr val="6E94B8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Pooja </a:t>
            </a:r>
            <a:r>
              <a:rPr lang="en-US" sz="1800" dirty="0" err="1"/>
              <a:t>Dawada</a:t>
            </a:r>
            <a:endParaRPr lang="en-US" sz="1800" dirty="0"/>
          </a:p>
          <a:p>
            <a:pPr indent="-228600" algn="l">
              <a:buClr>
                <a:srgbClr val="6E94B8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Satya Pachigolla</a:t>
            </a:r>
          </a:p>
          <a:p>
            <a:pPr indent="-228600" algn="l">
              <a:buClr>
                <a:srgbClr val="6E94B8"/>
              </a:buClr>
              <a:buFont typeface="Arial" panose="020B0604020202020204" pitchFamily="34" charset="0"/>
              <a:buChar char="•"/>
            </a:pPr>
            <a:r>
              <a:rPr lang="en-US" sz="1800" dirty="0" err="1"/>
              <a:t>Manas</a:t>
            </a:r>
            <a:r>
              <a:rPr lang="en-US" sz="1800" dirty="0"/>
              <a:t> Rai</a:t>
            </a:r>
          </a:p>
          <a:p>
            <a:pPr indent="-228600" algn="l">
              <a:buClr>
                <a:srgbClr val="6E94B8"/>
              </a:buClr>
              <a:buFont typeface="Arial" panose="020B0604020202020204" pitchFamily="34" charset="0"/>
              <a:buChar char="•"/>
            </a:pPr>
            <a:r>
              <a:rPr lang="en-US" sz="1800" dirty="0"/>
              <a:t>Vishal Ramachandran</a:t>
            </a:r>
          </a:p>
        </p:txBody>
      </p:sp>
    </p:spTree>
    <p:extLst>
      <p:ext uri="{BB962C8B-B14F-4D97-AF65-F5344CB8AC3E}">
        <p14:creationId xmlns:p14="http://schemas.microsoft.com/office/powerpoint/2010/main" val="4109307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A7442-8BE2-4C85-A915-CE62DF2D5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52047"/>
          </a:xfrm>
          <a:gradFill flip="none" rotWithShape="1">
            <a:gsLst>
              <a:gs pos="0">
                <a:srgbClr val="002060"/>
              </a:gs>
              <a:gs pos="100000">
                <a:schemeClr val="accent5">
                  <a:lumMod val="7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txBody>
          <a:bodyPr>
            <a:no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Know Your Customers and Customize Campaigns for Effective Marketing Strategies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1D1EC6E-3D9C-4D7C-AB09-D17DC9784B39}"/>
              </a:ext>
            </a:extLst>
          </p:cNvPr>
          <p:cNvSpPr>
            <a:spLocks/>
          </p:cNvSpPr>
          <p:nvPr/>
        </p:nvSpPr>
        <p:spPr bwMode="auto">
          <a:xfrm>
            <a:off x="3053188" y="4336303"/>
            <a:ext cx="8241925" cy="1295914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1AA4AD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+mn-cs"/>
              </a:rPr>
              <a:t>Recommendation-Market Basket</a:t>
            </a:r>
          </a:p>
          <a:p>
            <a:pPr marL="171450" marR="0" lvl="1" indent="-1714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Identify the categories that we could focus on for and design the promotional strategies accordingly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61984FC-ECB8-4224-8BD1-4959D9C02BEF}"/>
              </a:ext>
            </a:extLst>
          </p:cNvPr>
          <p:cNvCxnSpPr>
            <a:cxnSpLocks/>
          </p:cNvCxnSpPr>
          <p:nvPr/>
        </p:nvCxnSpPr>
        <p:spPr>
          <a:xfrm>
            <a:off x="3053188" y="4365715"/>
            <a:ext cx="504000" cy="0"/>
          </a:xfrm>
          <a:prstGeom prst="line">
            <a:avLst/>
          </a:prstGeom>
          <a:noFill/>
          <a:ln w="57150" cap="flat" cmpd="sng" algn="ctr">
            <a:solidFill>
              <a:srgbClr val="1AA4AD"/>
            </a:solidFill>
            <a:prstDash val="solid"/>
            <a:miter lim="800000"/>
            <a:headEnd type="none"/>
            <a:tailEnd type="none"/>
          </a:ln>
          <a:effectLst/>
        </p:spPr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E4CF45F-BF91-4391-A04A-D9A38178AB1B}"/>
              </a:ext>
            </a:extLst>
          </p:cNvPr>
          <p:cNvSpPr>
            <a:spLocks/>
          </p:cNvSpPr>
          <p:nvPr/>
        </p:nvSpPr>
        <p:spPr bwMode="auto">
          <a:xfrm>
            <a:off x="3053188" y="1347868"/>
            <a:ext cx="8241925" cy="1295915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solidFill>
                  <a:srgbClr val="1957A3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" pitchFamily="34" charset="0"/>
              </a:rPr>
              <a:t>Customer Segmentation</a:t>
            </a:r>
          </a:p>
          <a:p>
            <a:pPr marL="171450" marR="0" lvl="1" indent="-1714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600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RFM and build customer segments to identify focus groups and customize the promotional efforts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111D8FA-A92D-46A9-B235-BDDB5FF9AADD}"/>
              </a:ext>
            </a:extLst>
          </p:cNvPr>
          <p:cNvCxnSpPr>
            <a:cxnSpLocks/>
          </p:cNvCxnSpPr>
          <p:nvPr/>
        </p:nvCxnSpPr>
        <p:spPr>
          <a:xfrm>
            <a:off x="3053188" y="1347869"/>
            <a:ext cx="504000" cy="0"/>
          </a:xfrm>
          <a:prstGeom prst="line">
            <a:avLst/>
          </a:prstGeom>
          <a:noFill/>
          <a:ln w="57150" cap="flat" cmpd="sng" algn="ctr">
            <a:solidFill>
              <a:srgbClr val="1957A3"/>
            </a:solidFill>
            <a:prstDash val="solid"/>
            <a:miter lim="800000"/>
            <a:headEnd type="none"/>
            <a:tailEnd type="none"/>
          </a:ln>
          <a:effectLst/>
        </p:spPr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6143A5B8-37D8-442A-976C-29E1C4AC61C6}"/>
              </a:ext>
            </a:extLst>
          </p:cNvPr>
          <p:cNvSpPr>
            <a:spLocks/>
          </p:cNvSpPr>
          <p:nvPr/>
        </p:nvSpPr>
        <p:spPr bwMode="auto">
          <a:xfrm>
            <a:off x="3053188" y="2826332"/>
            <a:ext cx="8241925" cy="1250935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+mn-cs"/>
              </a:rPr>
              <a:t>Revenue Prediction</a:t>
            </a:r>
          </a:p>
          <a:p>
            <a:pPr marL="171450" marR="0" lvl="1" indent="-1714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600" kern="0" dirty="0">
                <a:solidFill>
                  <a:srgbClr val="44546A"/>
                </a:solidFill>
                <a:latin typeface="Calibri" panose="020F0502020204030204"/>
              </a:rPr>
              <a:t>Predict the revenue of a customer to budget expenditure on promotional activities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5B1CF8-51B3-4B25-8909-809F80F0E2D9}"/>
              </a:ext>
            </a:extLst>
          </p:cNvPr>
          <p:cNvCxnSpPr>
            <a:cxnSpLocks/>
          </p:cNvCxnSpPr>
          <p:nvPr/>
        </p:nvCxnSpPr>
        <p:spPr>
          <a:xfrm>
            <a:off x="3053188" y="2839345"/>
            <a:ext cx="504000" cy="0"/>
          </a:xfrm>
          <a:prstGeom prst="line">
            <a:avLst/>
          </a:prstGeom>
          <a:noFill/>
          <a:ln w="57150" cap="flat" cmpd="sng" algn="ctr">
            <a:solidFill>
              <a:srgbClr val="7F7F7F"/>
            </a:solidFill>
            <a:prstDash val="solid"/>
            <a:miter lim="800000"/>
            <a:headEnd type="none"/>
            <a:tailEnd type="none"/>
          </a:ln>
          <a:effectLst/>
        </p:spPr>
      </p:cxnSp>
      <p:sp>
        <p:nvSpPr>
          <p:cNvPr id="34" name="Freeform 15">
            <a:extLst>
              <a:ext uri="{FF2B5EF4-FFF2-40B4-BE49-F238E27FC236}">
                <a16:creationId xmlns:a16="http://schemas.microsoft.com/office/drawing/2014/main" id="{935FB3A7-7625-4A27-97AD-948142FE5ED3}"/>
              </a:ext>
            </a:extLst>
          </p:cNvPr>
          <p:cNvSpPr>
            <a:spLocks/>
          </p:cNvSpPr>
          <p:nvPr/>
        </p:nvSpPr>
        <p:spPr bwMode="auto">
          <a:xfrm rot="6733428">
            <a:off x="923528" y="1640389"/>
            <a:ext cx="1322268" cy="1576487"/>
          </a:xfrm>
          <a:custGeom>
            <a:avLst/>
            <a:gdLst>
              <a:gd name="T0" fmla="*/ 519 w 1050"/>
              <a:gd name="T1" fmla="*/ 0 h 1252"/>
              <a:gd name="T2" fmla="*/ 1050 w 1050"/>
              <a:gd name="T3" fmla="*/ 533 h 1252"/>
              <a:gd name="T4" fmla="*/ 994 w 1050"/>
              <a:gd name="T5" fmla="*/ 599 h 1252"/>
              <a:gd name="T6" fmla="*/ 941 w 1050"/>
              <a:gd name="T7" fmla="*/ 668 h 1252"/>
              <a:gd name="T8" fmla="*/ 896 w 1050"/>
              <a:gd name="T9" fmla="*/ 741 h 1252"/>
              <a:gd name="T10" fmla="*/ 855 w 1050"/>
              <a:gd name="T11" fmla="*/ 819 h 1252"/>
              <a:gd name="T12" fmla="*/ 821 w 1050"/>
              <a:gd name="T13" fmla="*/ 900 h 1252"/>
              <a:gd name="T14" fmla="*/ 793 w 1050"/>
              <a:gd name="T15" fmla="*/ 984 h 1252"/>
              <a:gd name="T16" fmla="*/ 773 w 1050"/>
              <a:gd name="T17" fmla="*/ 1071 h 1252"/>
              <a:gd name="T18" fmla="*/ 758 w 1050"/>
              <a:gd name="T19" fmla="*/ 1160 h 1252"/>
              <a:gd name="T20" fmla="*/ 752 w 1050"/>
              <a:gd name="T21" fmla="*/ 1252 h 1252"/>
              <a:gd name="T22" fmla="*/ 0 w 1050"/>
              <a:gd name="T23" fmla="*/ 1252 h 1252"/>
              <a:gd name="T24" fmla="*/ 5 w 1050"/>
              <a:gd name="T25" fmla="*/ 1132 h 1252"/>
              <a:gd name="T26" fmla="*/ 20 w 1050"/>
              <a:gd name="T27" fmla="*/ 1012 h 1252"/>
              <a:gd name="T28" fmla="*/ 41 w 1050"/>
              <a:gd name="T29" fmla="*/ 897 h 1252"/>
              <a:gd name="T30" fmla="*/ 68 w 1050"/>
              <a:gd name="T31" fmla="*/ 783 h 1252"/>
              <a:gd name="T32" fmla="*/ 104 w 1050"/>
              <a:gd name="T33" fmla="*/ 673 h 1252"/>
              <a:gd name="T34" fmla="*/ 144 w 1050"/>
              <a:gd name="T35" fmla="*/ 566 h 1252"/>
              <a:gd name="T36" fmla="*/ 193 w 1050"/>
              <a:gd name="T37" fmla="*/ 463 h 1252"/>
              <a:gd name="T38" fmla="*/ 246 w 1050"/>
              <a:gd name="T39" fmla="*/ 362 h 1252"/>
              <a:gd name="T40" fmla="*/ 306 w 1050"/>
              <a:gd name="T41" fmla="*/ 265 h 1252"/>
              <a:gd name="T42" fmla="*/ 372 w 1050"/>
              <a:gd name="T43" fmla="*/ 173 h 1252"/>
              <a:gd name="T44" fmla="*/ 443 w 1050"/>
              <a:gd name="T45" fmla="*/ 84 h 1252"/>
              <a:gd name="T46" fmla="*/ 519 w 1050"/>
              <a:gd name="T47" fmla="*/ 0 h 1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50" h="1252">
                <a:moveTo>
                  <a:pt x="519" y="0"/>
                </a:moveTo>
                <a:lnTo>
                  <a:pt x="1050" y="533"/>
                </a:lnTo>
                <a:lnTo>
                  <a:pt x="994" y="599"/>
                </a:lnTo>
                <a:lnTo>
                  <a:pt x="941" y="668"/>
                </a:lnTo>
                <a:lnTo>
                  <a:pt x="896" y="741"/>
                </a:lnTo>
                <a:lnTo>
                  <a:pt x="855" y="819"/>
                </a:lnTo>
                <a:lnTo>
                  <a:pt x="821" y="900"/>
                </a:lnTo>
                <a:lnTo>
                  <a:pt x="793" y="984"/>
                </a:lnTo>
                <a:lnTo>
                  <a:pt x="773" y="1071"/>
                </a:lnTo>
                <a:lnTo>
                  <a:pt x="758" y="1160"/>
                </a:lnTo>
                <a:lnTo>
                  <a:pt x="752" y="1252"/>
                </a:lnTo>
                <a:lnTo>
                  <a:pt x="0" y="1252"/>
                </a:lnTo>
                <a:lnTo>
                  <a:pt x="5" y="1132"/>
                </a:lnTo>
                <a:lnTo>
                  <a:pt x="20" y="1012"/>
                </a:lnTo>
                <a:lnTo>
                  <a:pt x="41" y="897"/>
                </a:lnTo>
                <a:lnTo>
                  <a:pt x="68" y="783"/>
                </a:lnTo>
                <a:lnTo>
                  <a:pt x="104" y="673"/>
                </a:lnTo>
                <a:lnTo>
                  <a:pt x="144" y="566"/>
                </a:lnTo>
                <a:lnTo>
                  <a:pt x="193" y="463"/>
                </a:lnTo>
                <a:lnTo>
                  <a:pt x="246" y="362"/>
                </a:lnTo>
                <a:lnTo>
                  <a:pt x="306" y="265"/>
                </a:lnTo>
                <a:lnTo>
                  <a:pt x="372" y="173"/>
                </a:lnTo>
                <a:lnTo>
                  <a:pt x="443" y="84"/>
                </a:lnTo>
                <a:lnTo>
                  <a:pt x="519" y="0"/>
                </a:lnTo>
                <a:close/>
              </a:path>
            </a:pathLst>
          </a:custGeom>
          <a:noFill/>
          <a:ln w="0">
            <a:solidFill>
              <a:sysClr val="window" lastClr="FFFFFF">
                <a:lumMod val="7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 16">
            <a:extLst>
              <a:ext uri="{FF2B5EF4-FFF2-40B4-BE49-F238E27FC236}">
                <a16:creationId xmlns:a16="http://schemas.microsoft.com/office/drawing/2014/main" id="{94598152-C16F-4515-99F8-A497BB2366E9}"/>
              </a:ext>
            </a:extLst>
          </p:cNvPr>
          <p:cNvSpPr>
            <a:spLocks/>
          </p:cNvSpPr>
          <p:nvPr/>
        </p:nvSpPr>
        <p:spPr bwMode="auto">
          <a:xfrm rot="6733428">
            <a:off x="1255530" y="2860665"/>
            <a:ext cx="1574128" cy="1322133"/>
          </a:xfrm>
          <a:custGeom>
            <a:avLst/>
            <a:gdLst>
              <a:gd name="T0" fmla="*/ 1250 w 1250"/>
              <a:gd name="T1" fmla="*/ 0 h 1050"/>
              <a:gd name="T2" fmla="*/ 1250 w 1250"/>
              <a:gd name="T3" fmla="*/ 752 h 1050"/>
              <a:gd name="T4" fmla="*/ 1158 w 1250"/>
              <a:gd name="T5" fmla="*/ 758 h 1050"/>
              <a:gd name="T6" fmla="*/ 1069 w 1250"/>
              <a:gd name="T7" fmla="*/ 773 h 1050"/>
              <a:gd name="T8" fmla="*/ 981 w 1250"/>
              <a:gd name="T9" fmla="*/ 794 h 1050"/>
              <a:gd name="T10" fmla="*/ 898 w 1250"/>
              <a:gd name="T11" fmla="*/ 821 h 1050"/>
              <a:gd name="T12" fmla="*/ 818 w 1250"/>
              <a:gd name="T13" fmla="*/ 855 h 1050"/>
              <a:gd name="T14" fmla="*/ 739 w 1250"/>
              <a:gd name="T15" fmla="*/ 896 h 1050"/>
              <a:gd name="T16" fmla="*/ 666 w 1250"/>
              <a:gd name="T17" fmla="*/ 941 h 1050"/>
              <a:gd name="T18" fmla="*/ 597 w 1250"/>
              <a:gd name="T19" fmla="*/ 993 h 1050"/>
              <a:gd name="T20" fmla="*/ 531 w 1250"/>
              <a:gd name="T21" fmla="*/ 1050 h 1050"/>
              <a:gd name="T22" fmla="*/ 0 w 1250"/>
              <a:gd name="T23" fmla="*/ 517 h 1050"/>
              <a:gd name="T24" fmla="*/ 83 w 1250"/>
              <a:gd name="T25" fmla="*/ 441 h 1050"/>
              <a:gd name="T26" fmla="*/ 171 w 1250"/>
              <a:gd name="T27" fmla="*/ 371 h 1050"/>
              <a:gd name="T28" fmla="*/ 264 w 1250"/>
              <a:gd name="T29" fmla="*/ 305 h 1050"/>
              <a:gd name="T30" fmla="*/ 360 w 1250"/>
              <a:gd name="T31" fmla="*/ 246 h 1050"/>
              <a:gd name="T32" fmla="*/ 460 w 1250"/>
              <a:gd name="T33" fmla="*/ 193 h 1050"/>
              <a:gd name="T34" fmla="*/ 564 w 1250"/>
              <a:gd name="T35" fmla="*/ 144 h 1050"/>
              <a:gd name="T36" fmla="*/ 671 w 1250"/>
              <a:gd name="T37" fmla="*/ 104 h 1050"/>
              <a:gd name="T38" fmla="*/ 783 w 1250"/>
              <a:gd name="T39" fmla="*/ 68 h 1050"/>
              <a:gd name="T40" fmla="*/ 895 w 1250"/>
              <a:gd name="T41" fmla="*/ 41 h 1050"/>
              <a:gd name="T42" fmla="*/ 1012 w 1250"/>
              <a:gd name="T43" fmla="*/ 20 h 1050"/>
              <a:gd name="T44" fmla="*/ 1129 w 1250"/>
              <a:gd name="T45" fmla="*/ 5 h 1050"/>
              <a:gd name="T46" fmla="*/ 1250 w 1250"/>
              <a:gd name="T47" fmla="*/ 0 h 1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50" h="1050">
                <a:moveTo>
                  <a:pt x="1250" y="0"/>
                </a:moveTo>
                <a:lnTo>
                  <a:pt x="1250" y="752"/>
                </a:lnTo>
                <a:lnTo>
                  <a:pt x="1158" y="758"/>
                </a:lnTo>
                <a:lnTo>
                  <a:pt x="1069" y="773"/>
                </a:lnTo>
                <a:lnTo>
                  <a:pt x="981" y="794"/>
                </a:lnTo>
                <a:lnTo>
                  <a:pt x="898" y="821"/>
                </a:lnTo>
                <a:lnTo>
                  <a:pt x="818" y="855"/>
                </a:lnTo>
                <a:lnTo>
                  <a:pt x="739" y="896"/>
                </a:lnTo>
                <a:lnTo>
                  <a:pt x="666" y="941"/>
                </a:lnTo>
                <a:lnTo>
                  <a:pt x="597" y="993"/>
                </a:lnTo>
                <a:lnTo>
                  <a:pt x="531" y="1050"/>
                </a:lnTo>
                <a:lnTo>
                  <a:pt x="0" y="517"/>
                </a:lnTo>
                <a:lnTo>
                  <a:pt x="83" y="441"/>
                </a:lnTo>
                <a:lnTo>
                  <a:pt x="171" y="371"/>
                </a:lnTo>
                <a:lnTo>
                  <a:pt x="264" y="305"/>
                </a:lnTo>
                <a:lnTo>
                  <a:pt x="360" y="246"/>
                </a:lnTo>
                <a:lnTo>
                  <a:pt x="460" y="193"/>
                </a:lnTo>
                <a:lnTo>
                  <a:pt x="564" y="144"/>
                </a:lnTo>
                <a:lnTo>
                  <a:pt x="671" y="104"/>
                </a:lnTo>
                <a:lnTo>
                  <a:pt x="783" y="68"/>
                </a:lnTo>
                <a:lnTo>
                  <a:pt x="895" y="41"/>
                </a:lnTo>
                <a:lnTo>
                  <a:pt x="1012" y="20"/>
                </a:lnTo>
                <a:lnTo>
                  <a:pt x="1129" y="5"/>
                </a:lnTo>
                <a:lnTo>
                  <a:pt x="1250" y="0"/>
                </a:lnTo>
                <a:close/>
              </a:path>
            </a:pathLst>
          </a:custGeom>
          <a:noFill/>
          <a:ln w="0">
            <a:solidFill>
              <a:sysClr val="window" lastClr="FFFFFF">
                <a:lumMod val="7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 17">
            <a:extLst>
              <a:ext uri="{FF2B5EF4-FFF2-40B4-BE49-F238E27FC236}">
                <a16:creationId xmlns:a16="http://schemas.microsoft.com/office/drawing/2014/main" id="{7643030A-BCE0-4BE9-9BBB-078FAF428CAC}"/>
              </a:ext>
            </a:extLst>
          </p:cNvPr>
          <p:cNvSpPr>
            <a:spLocks/>
          </p:cNvSpPr>
          <p:nvPr/>
        </p:nvSpPr>
        <p:spPr bwMode="auto">
          <a:xfrm rot="6733428">
            <a:off x="626346" y="4399170"/>
            <a:ext cx="1574128" cy="1322133"/>
          </a:xfrm>
          <a:custGeom>
            <a:avLst/>
            <a:gdLst>
              <a:gd name="T0" fmla="*/ 0 w 1250"/>
              <a:gd name="T1" fmla="*/ 0 h 1050"/>
              <a:gd name="T2" fmla="*/ 120 w 1250"/>
              <a:gd name="T3" fmla="*/ 5 h 1050"/>
              <a:gd name="T4" fmla="*/ 238 w 1250"/>
              <a:gd name="T5" fmla="*/ 20 h 1050"/>
              <a:gd name="T6" fmla="*/ 354 w 1250"/>
              <a:gd name="T7" fmla="*/ 41 h 1050"/>
              <a:gd name="T8" fmla="*/ 467 w 1250"/>
              <a:gd name="T9" fmla="*/ 68 h 1050"/>
              <a:gd name="T10" fmla="*/ 578 w 1250"/>
              <a:gd name="T11" fmla="*/ 104 h 1050"/>
              <a:gd name="T12" fmla="*/ 686 w 1250"/>
              <a:gd name="T13" fmla="*/ 144 h 1050"/>
              <a:gd name="T14" fmla="*/ 789 w 1250"/>
              <a:gd name="T15" fmla="*/ 193 h 1050"/>
              <a:gd name="T16" fmla="*/ 890 w 1250"/>
              <a:gd name="T17" fmla="*/ 246 h 1050"/>
              <a:gd name="T18" fmla="*/ 985 w 1250"/>
              <a:gd name="T19" fmla="*/ 305 h 1050"/>
              <a:gd name="T20" fmla="*/ 1078 w 1250"/>
              <a:gd name="T21" fmla="*/ 371 h 1050"/>
              <a:gd name="T22" fmla="*/ 1166 w 1250"/>
              <a:gd name="T23" fmla="*/ 441 h 1050"/>
              <a:gd name="T24" fmla="*/ 1250 w 1250"/>
              <a:gd name="T25" fmla="*/ 517 h 1050"/>
              <a:gd name="T26" fmla="*/ 718 w 1250"/>
              <a:gd name="T27" fmla="*/ 1050 h 1050"/>
              <a:gd name="T28" fmla="*/ 653 w 1250"/>
              <a:gd name="T29" fmla="*/ 993 h 1050"/>
              <a:gd name="T30" fmla="*/ 583 w 1250"/>
              <a:gd name="T31" fmla="*/ 941 h 1050"/>
              <a:gd name="T32" fmla="*/ 510 w 1250"/>
              <a:gd name="T33" fmla="*/ 896 h 1050"/>
              <a:gd name="T34" fmla="*/ 433 w 1250"/>
              <a:gd name="T35" fmla="*/ 855 h 1050"/>
              <a:gd name="T36" fmla="*/ 352 w 1250"/>
              <a:gd name="T37" fmla="*/ 821 h 1050"/>
              <a:gd name="T38" fmla="*/ 268 w 1250"/>
              <a:gd name="T39" fmla="*/ 794 h 1050"/>
              <a:gd name="T40" fmla="*/ 180 w 1250"/>
              <a:gd name="T41" fmla="*/ 773 h 1050"/>
              <a:gd name="T42" fmla="*/ 91 w 1250"/>
              <a:gd name="T43" fmla="*/ 758 h 1050"/>
              <a:gd name="T44" fmla="*/ 0 w 1250"/>
              <a:gd name="T45" fmla="*/ 752 h 1050"/>
              <a:gd name="T46" fmla="*/ 0 w 1250"/>
              <a:gd name="T47" fmla="*/ 0 h 1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50" h="1050">
                <a:moveTo>
                  <a:pt x="0" y="0"/>
                </a:moveTo>
                <a:lnTo>
                  <a:pt x="120" y="5"/>
                </a:lnTo>
                <a:lnTo>
                  <a:pt x="238" y="20"/>
                </a:lnTo>
                <a:lnTo>
                  <a:pt x="354" y="41"/>
                </a:lnTo>
                <a:lnTo>
                  <a:pt x="467" y="68"/>
                </a:lnTo>
                <a:lnTo>
                  <a:pt x="578" y="104"/>
                </a:lnTo>
                <a:lnTo>
                  <a:pt x="686" y="144"/>
                </a:lnTo>
                <a:lnTo>
                  <a:pt x="789" y="193"/>
                </a:lnTo>
                <a:lnTo>
                  <a:pt x="890" y="246"/>
                </a:lnTo>
                <a:lnTo>
                  <a:pt x="985" y="305"/>
                </a:lnTo>
                <a:lnTo>
                  <a:pt x="1078" y="371"/>
                </a:lnTo>
                <a:lnTo>
                  <a:pt x="1166" y="441"/>
                </a:lnTo>
                <a:lnTo>
                  <a:pt x="1250" y="517"/>
                </a:lnTo>
                <a:lnTo>
                  <a:pt x="718" y="1050"/>
                </a:lnTo>
                <a:lnTo>
                  <a:pt x="653" y="993"/>
                </a:lnTo>
                <a:lnTo>
                  <a:pt x="583" y="941"/>
                </a:lnTo>
                <a:lnTo>
                  <a:pt x="510" y="896"/>
                </a:lnTo>
                <a:lnTo>
                  <a:pt x="433" y="855"/>
                </a:lnTo>
                <a:lnTo>
                  <a:pt x="352" y="821"/>
                </a:lnTo>
                <a:lnTo>
                  <a:pt x="268" y="794"/>
                </a:lnTo>
                <a:lnTo>
                  <a:pt x="180" y="773"/>
                </a:lnTo>
                <a:lnTo>
                  <a:pt x="91" y="758"/>
                </a:lnTo>
                <a:lnTo>
                  <a:pt x="0" y="752"/>
                </a:lnTo>
                <a:lnTo>
                  <a:pt x="0" y="0"/>
                </a:lnTo>
                <a:close/>
              </a:path>
            </a:pathLst>
          </a:custGeom>
          <a:noFill/>
          <a:ln w="0">
            <a:solidFill>
              <a:sysClr val="window" lastClr="FFFFFF">
                <a:lumMod val="75000"/>
              </a:sys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F34EC10-7F4B-45BB-898B-659FEB774A8C}"/>
              </a:ext>
            </a:extLst>
          </p:cNvPr>
          <p:cNvGrpSpPr/>
          <p:nvPr/>
        </p:nvGrpSpPr>
        <p:grpSpPr>
          <a:xfrm>
            <a:off x="782741" y="4089585"/>
            <a:ext cx="513744" cy="904180"/>
            <a:chOff x="727127" y="4107670"/>
            <a:chExt cx="513744" cy="904180"/>
          </a:xfrm>
          <a:solidFill>
            <a:srgbClr val="1AA4AD"/>
          </a:solidFill>
        </p:grpSpPr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BB77723F-5427-4CC8-865E-B9FA8162C3D7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531909" y="4302888"/>
              <a:ext cx="904180" cy="513744"/>
            </a:xfrm>
            <a:custGeom>
              <a:avLst/>
              <a:gdLst>
                <a:gd name="T0" fmla="*/ 0 w 718"/>
                <a:gd name="T1" fmla="*/ 0 h 408"/>
                <a:gd name="T2" fmla="*/ 91 w 718"/>
                <a:gd name="T3" fmla="*/ 6 h 408"/>
                <a:gd name="T4" fmla="*/ 180 w 718"/>
                <a:gd name="T5" fmla="*/ 21 h 408"/>
                <a:gd name="T6" fmla="*/ 268 w 718"/>
                <a:gd name="T7" fmla="*/ 42 h 408"/>
                <a:gd name="T8" fmla="*/ 352 w 718"/>
                <a:gd name="T9" fmla="*/ 69 h 408"/>
                <a:gd name="T10" fmla="*/ 433 w 718"/>
                <a:gd name="T11" fmla="*/ 103 h 408"/>
                <a:gd name="T12" fmla="*/ 510 w 718"/>
                <a:gd name="T13" fmla="*/ 144 h 408"/>
                <a:gd name="T14" fmla="*/ 583 w 718"/>
                <a:gd name="T15" fmla="*/ 189 h 408"/>
                <a:gd name="T16" fmla="*/ 653 w 718"/>
                <a:gd name="T17" fmla="*/ 241 h 408"/>
                <a:gd name="T18" fmla="*/ 718 w 718"/>
                <a:gd name="T19" fmla="*/ 298 h 408"/>
                <a:gd name="T20" fmla="*/ 608 w 718"/>
                <a:gd name="T21" fmla="*/ 408 h 408"/>
                <a:gd name="T22" fmla="*/ 546 w 718"/>
                <a:gd name="T23" fmla="*/ 354 h 408"/>
                <a:gd name="T24" fmla="*/ 479 w 718"/>
                <a:gd name="T25" fmla="*/ 306 h 408"/>
                <a:gd name="T26" fmla="*/ 407 w 718"/>
                <a:gd name="T27" fmla="*/ 264 h 408"/>
                <a:gd name="T28" fmla="*/ 332 w 718"/>
                <a:gd name="T29" fmla="*/ 229 h 408"/>
                <a:gd name="T30" fmla="*/ 254 w 718"/>
                <a:gd name="T31" fmla="*/ 199 h 408"/>
                <a:gd name="T32" fmla="*/ 171 w 718"/>
                <a:gd name="T33" fmla="*/ 178 h 408"/>
                <a:gd name="T34" fmla="*/ 87 w 718"/>
                <a:gd name="T35" fmla="*/ 162 h 408"/>
                <a:gd name="T36" fmla="*/ 0 w 718"/>
                <a:gd name="T37" fmla="*/ 155 h 408"/>
                <a:gd name="T38" fmla="*/ 0 w 718"/>
                <a:gd name="T39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8" h="408">
                  <a:moveTo>
                    <a:pt x="0" y="0"/>
                  </a:moveTo>
                  <a:lnTo>
                    <a:pt x="91" y="6"/>
                  </a:lnTo>
                  <a:lnTo>
                    <a:pt x="180" y="21"/>
                  </a:lnTo>
                  <a:lnTo>
                    <a:pt x="268" y="42"/>
                  </a:lnTo>
                  <a:lnTo>
                    <a:pt x="352" y="69"/>
                  </a:lnTo>
                  <a:lnTo>
                    <a:pt x="433" y="103"/>
                  </a:lnTo>
                  <a:lnTo>
                    <a:pt x="510" y="144"/>
                  </a:lnTo>
                  <a:lnTo>
                    <a:pt x="583" y="189"/>
                  </a:lnTo>
                  <a:lnTo>
                    <a:pt x="653" y="241"/>
                  </a:lnTo>
                  <a:lnTo>
                    <a:pt x="718" y="298"/>
                  </a:lnTo>
                  <a:lnTo>
                    <a:pt x="608" y="408"/>
                  </a:lnTo>
                  <a:lnTo>
                    <a:pt x="546" y="354"/>
                  </a:lnTo>
                  <a:lnTo>
                    <a:pt x="479" y="306"/>
                  </a:lnTo>
                  <a:lnTo>
                    <a:pt x="407" y="264"/>
                  </a:lnTo>
                  <a:lnTo>
                    <a:pt x="332" y="229"/>
                  </a:lnTo>
                  <a:lnTo>
                    <a:pt x="254" y="199"/>
                  </a:lnTo>
                  <a:lnTo>
                    <a:pt x="171" y="178"/>
                  </a:lnTo>
                  <a:lnTo>
                    <a:pt x="87" y="162"/>
                  </a:lnTo>
                  <a:lnTo>
                    <a:pt x="0" y="15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1AA4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3374B8A9-E670-459D-87E7-E6E3202FE459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855561" y="4405230"/>
              <a:ext cx="239269" cy="255613"/>
            </a:xfrm>
            <a:custGeom>
              <a:avLst/>
              <a:gdLst>
                <a:gd name="T0" fmla="*/ 0 w 190"/>
                <a:gd name="T1" fmla="*/ 0 h 203"/>
                <a:gd name="T2" fmla="*/ 190 w 190"/>
                <a:gd name="T3" fmla="*/ 76 h 203"/>
                <a:gd name="T4" fmla="*/ 29 w 190"/>
                <a:gd name="T5" fmla="*/ 203 h 203"/>
                <a:gd name="T6" fmla="*/ 0 w 190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0" h="203">
                  <a:moveTo>
                    <a:pt x="0" y="0"/>
                  </a:moveTo>
                  <a:lnTo>
                    <a:pt x="190" y="76"/>
                  </a:lnTo>
                  <a:lnTo>
                    <a:pt x="29" y="20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rgbClr val="1AA4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EAA64DE-1B3C-4616-8C54-9FB5AAA86AEF}"/>
              </a:ext>
            </a:extLst>
          </p:cNvPr>
          <p:cNvGrpSpPr/>
          <p:nvPr/>
        </p:nvGrpSpPr>
        <p:grpSpPr>
          <a:xfrm>
            <a:off x="1158087" y="3173494"/>
            <a:ext cx="512485" cy="905439"/>
            <a:chOff x="1102473" y="3191579"/>
            <a:chExt cx="512485" cy="905439"/>
          </a:xfrm>
          <a:solidFill>
            <a:srgbClr val="7F7F7F"/>
          </a:solidFill>
        </p:grpSpPr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FF327F16-1EBD-4215-8643-6457586C3678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905996" y="3388056"/>
              <a:ext cx="905439" cy="512485"/>
            </a:xfrm>
            <a:custGeom>
              <a:avLst/>
              <a:gdLst>
                <a:gd name="T0" fmla="*/ 719 w 719"/>
                <a:gd name="T1" fmla="*/ 0 h 407"/>
                <a:gd name="T2" fmla="*/ 719 w 719"/>
                <a:gd name="T3" fmla="*/ 155 h 407"/>
                <a:gd name="T4" fmla="*/ 632 w 719"/>
                <a:gd name="T5" fmla="*/ 162 h 407"/>
                <a:gd name="T6" fmla="*/ 547 w 719"/>
                <a:gd name="T7" fmla="*/ 178 h 407"/>
                <a:gd name="T8" fmla="*/ 465 w 719"/>
                <a:gd name="T9" fmla="*/ 199 h 407"/>
                <a:gd name="T10" fmla="*/ 386 w 719"/>
                <a:gd name="T11" fmla="*/ 229 h 407"/>
                <a:gd name="T12" fmla="*/ 312 w 719"/>
                <a:gd name="T13" fmla="*/ 264 h 407"/>
                <a:gd name="T14" fmla="*/ 240 w 719"/>
                <a:gd name="T15" fmla="*/ 306 h 407"/>
                <a:gd name="T16" fmla="*/ 173 w 719"/>
                <a:gd name="T17" fmla="*/ 354 h 407"/>
                <a:gd name="T18" fmla="*/ 110 w 719"/>
                <a:gd name="T19" fmla="*/ 407 h 407"/>
                <a:gd name="T20" fmla="*/ 0 w 719"/>
                <a:gd name="T21" fmla="*/ 298 h 407"/>
                <a:gd name="T22" fmla="*/ 66 w 719"/>
                <a:gd name="T23" fmla="*/ 241 h 407"/>
                <a:gd name="T24" fmla="*/ 135 w 719"/>
                <a:gd name="T25" fmla="*/ 189 h 407"/>
                <a:gd name="T26" fmla="*/ 208 w 719"/>
                <a:gd name="T27" fmla="*/ 144 h 407"/>
                <a:gd name="T28" fmla="*/ 287 w 719"/>
                <a:gd name="T29" fmla="*/ 103 h 407"/>
                <a:gd name="T30" fmla="*/ 367 w 719"/>
                <a:gd name="T31" fmla="*/ 69 h 407"/>
                <a:gd name="T32" fmla="*/ 450 w 719"/>
                <a:gd name="T33" fmla="*/ 42 h 407"/>
                <a:gd name="T34" fmla="*/ 538 w 719"/>
                <a:gd name="T35" fmla="*/ 21 h 407"/>
                <a:gd name="T36" fmla="*/ 627 w 719"/>
                <a:gd name="T37" fmla="*/ 6 h 407"/>
                <a:gd name="T38" fmla="*/ 719 w 719"/>
                <a:gd name="T39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9" h="407">
                  <a:moveTo>
                    <a:pt x="719" y="0"/>
                  </a:moveTo>
                  <a:lnTo>
                    <a:pt x="719" y="155"/>
                  </a:lnTo>
                  <a:lnTo>
                    <a:pt x="632" y="162"/>
                  </a:lnTo>
                  <a:lnTo>
                    <a:pt x="547" y="178"/>
                  </a:lnTo>
                  <a:lnTo>
                    <a:pt x="465" y="199"/>
                  </a:lnTo>
                  <a:lnTo>
                    <a:pt x="386" y="229"/>
                  </a:lnTo>
                  <a:lnTo>
                    <a:pt x="312" y="264"/>
                  </a:lnTo>
                  <a:lnTo>
                    <a:pt x="240" y="306"/>
                  </a:lnTo>
                  <a:lnTo>
                    <a:pt x="173" y="354"/>
                  </a:lnTo>
                  <a:lnTo>
                    <a:pt x="110" y="407"/>
                  </a:lnTo>
                  <a:lnTo>
                    <a:pt x="0" y="298"/>
                  </a:lnTo>
                  <a:lnTo>
                    <a:pt x="66" y="241"/>
                  </a:lnTo>
                  <a:lnTo>
                    <a:pt x="135" y="189"/>
                  </a:lnTo>
                  <a:lnTo>
                    <a:pt x="208" y="144"/>
                  </a:lnTo>
                  <a:lnTo>
                    <a:pt x="287" y="103"/>
                  </a:lnTo>
                  <a:lnTo>
                    <a:pt x="367" y="69"/>
                  </a:lnTo>
                  <a:lnTo>
                    <a:pt x="450" y="42"/>
                  </a:lnTo>
                  <a:lnTo>
                    <a:pt x="538" y="21"/>
                  </a:lnTo>
                  <a:lnTo>
                    <a:pt x="627" y="6"/>
                  </a:lnTo>
                  <a:lnTo>
                    <a:pt x="719" y="0"/>
                  </a:lnTo>
                  <a:close/>
                </a:path>
              </a:pathLst>
            </a:custGeom>
            <a:grpFill/>
            <a:ln w="0">
              <a:solidFill>
                <a:srgbClr val="7F7F7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0DDC8F0-B98B-4DB4-B52F-7765A9B786C3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1219913" y="3496582"/>
              <a:ext cx="236749" cy="255613"/>
            </a:xfrm>
            <a:custGeom>
              <a:avLst/>
              <a:gdLst>
                <a:gd name="T0" fmla="*/ 188 w 188"/>
                <a:gd name="T1" fmla="*/ 0 h 203"/>
                <a:gd name="T2" fmla="*/ 163 w 188"/>
                <a:gd name="T3" fmla="*/ 203 h 203"/>
                <a:gd name="T4" fmla="*/ 0 w 188"/>
                <a:gd name="T5" fmla="*/ 80 h 203"/>
                <a:gd name="T6" fmla="*/ 188 w 188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8" h="203">
                  <a:moveTo>
                    <a:pt x="188" y="0"/>
                  </a:moveTo>
                  <a:lnTo>
                    <a:pt x="163" y="203"/>
                  </a:lnTo>
                  <a:lnTo>
                    <a:pt x="0" y="80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solidFill>
                <a:srgbClr val="7F7F7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C15BC80-8969-475D-885A-AF019428A1EC}"/>
              </a:ext>
            </a:extLst>
          </p:cNvPr>
          <p:cNvGrpSpPr/>
          <p:nvPr/>
        </p:nvGrpSpPr>
        <p:grpSpPr>
          <a:xfrm>
            <a:off x="616062" y="2547254"/>
            <a:ext cx="905347" cy="513795"/>
            <a:chOff x="560448" y="2565339"/>
            <a:chExt cx="905347" cy="513795"/>
          </a:xfrm>
          <a:solidFill>
            <a:srgbClr val="1957A3"/>
          </a:solidFill>
        </p:grpSpPr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E77B8C89-0BD7-4197-BD00-E76ED734B828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756224" y="2369563"/>
              <a:ext cx="513795" cy="905347"/>
            </a:xfrm>
            <a:custGeom>
              <a:avLst/>
              <a:gdLst>
                <a:gd name="T0" fmla="*/ 298 w 408"/>
                <a:gd name="T1" fmla="*/ 0 h 719"/>
                <a:gd name="T2" fmla="*/ 408 w 408"/>
                <a:gd name="T3" fmla="*/ 110 h 719"/>
                <a:gd name="T4" fmla="*/ 354 w 408"/>
                <a:gd name="T5" fmla="*/ 172 h 719"/>
                <a:gd name="T6" fmla="*/ 306 w 408"/>
                <a:gd name="T7" fmla="*/ 240 h 719"/>
                <a:gd name="T8" fmla="*/ 264 w 408"/>
                <a:gd name="T9" fmla="*/ 311 h 719"/>
                <a:gd name="T10" fmla="*/ 229 w 408"/>
                <a:gd name="T11" fmla="*/ 386 h 719"/>
                <a:gd name="T12" fmla="*/ 199 w 408"/>
                <a:gd name="T13" fmla="*/ 465 h 719"/>
                <a:gd name="T14" fmla="*/ 178 w 408"/>
                <a:gd name="T15" fmla="*/ 547 h 719"/>
                <a:gd name="T16" fmla="*/ 162 w 408"/>
                <a:gd name="T17" fmla="*/ 631 h 719"/>
                <a:gd name="T18" fmla="*/ 155 w 408"/>
                <a:gd name="T19" fmla="*/ 719 h 719"/>
                <a:gd name="T20" fmla="*/ 0 w 408"/>
                <a:gd name="T21" fmla="*/ 719 h 719"/>
                <a:gd name="T22" fmla="*/ 6 w 408"/>
                <a:gd name="T23" fmla="*/ 627 h 719"/>
                <a:gd name="T24" fmla="*/ 21 w 408"/>
                <a:gd name="T25" fmla="*/ 538 h 719"/>
                <a:gd name="T26" fmla="*/ 41 w 408"/>
                <a:gd name="T27" fmla="*/ 451 h 719"/>
                <a:gd name="T28" fmla="*/ 69 w 408"/>
                <a:gd name="T29" fmla="*/ 367 h 719"/>
                <a:gd name="T30" fmla="*/ 103 w 408"/>
                <a:gd name="T31" fmla="*/ 286 h 719"/>
                <a:gd name="T32" fmla="*/ 144 w 408"/>
                <a:gd name="T33" fmla="*/ 208 h 719"/>
                <a:gd name="T34" fmla="*/ 189 w 408"/>
                <a:gd name="T35" fmla="*/ 135 h 719"/>
                <a:gd name="T36" fmla="*/ 242 w 408"/>
                <a:gd name="T37" fmla="*/ 66 h 719"/>
                <a:gd name="T38" fmla="*/ 298 w 408"/>
                <a:gd name="T39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8" h="719">
                  <a:moveTo>
                    <a:pt x="298" y="0"/>
                  </a:moveTo>
                  <a:lnTo>
                    <a:pt x="408" y="110"/>
                  </a:lnTo>
                  <a:lnTo>
                    <a:pt x="354" y="172"/>
                  </a:lnTo>
                  <a:lnTo>
                    <a:pt x="306" y="240"/>
                  </a:lnTo>
                  <a:lnTo>
                    <a:pt x="264" y="311"/>
                  </a:lnTo>
                  <a:lnTo>
                    <a:pt x="229" y="386"/>
                  </a:lnTo>
                  <a:lnTo>
                    <a:pt x="199" y="465"/>
                  </a:lnTo>
                  <a:lnTo>
                    <a:pt x="178" y="547"/>
                  </a:lnTo>
                  <a:lnTo>
                    <a:pt x="162" y="631"/>
                  </a:lnTo>
                  <a:lnTo>
                    <a:pt x="155" y="719"/>
                  </a:lnTo>
                  <a:lnTo>
                    <a:pt x="0" y="719"/>
                  </a:lnTo>
                  <a:lnTo>
                    <a:pt x="6" y="627"/>
                  </a:lnTo>
                  <a:lnTo>
                    <a:pt x="21" y="538"/>
                  </a:lnTo>
                  <a:lnTo>
                    <a:pt x="41" y="451"/>
                  </a:lnTo>
                  <a:lnTo>
                    <a:pt x="69" y="367"/>
                  </a:lnTo>
                  <a:lnTo>
                    <a:pt x="103" y="286"/>
                  </a:lnTo>
                  <a:lnTo>
                    <a:pt x="144" y="208"/>
                  </a:lnTo>
                  <a:lnTo>
                    <a:pt x="189" y="135"/>
                  </a:lnTo>
                  <a:lnTo>
                    <a:pt x="242" y="66"/>
                  </a:lnTo>
                  <a:lnTo>
                    <a:pt x="298" y="0"/>
                  </a:lnTo>
                  <a:close/>
                </a:path>
              </a:pathLst>
            </a:custGeom>
            <a:grpFill/>
            <a:ln w="0">
              <a:solidFill>
                <a:srgbClr val="195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CE19368A-969D-4300-9C63-ECB8E73BF877}"/>
                </a:ext>
              </a:extLst>
            </p:cNvPr>
            <p:cNvSpPr>
              <a:spLocks/>
            </p:cNvSpPr>
            <p:nvPr/>
          </p:nvSpPr>
          <p:spPr bwMode="auto">
            <a:xfrm rot="6733428">
              <a:off x="865433" y="2707843"/>
              <a:ext cx="254379" cy="239243"/>
            </a:xfrm>
            <a:custGeom>
              <a:avLst/>
              <a:gdLst>
                <a:gd name="T0" fmla="*/ 76 w 202"/>
                <a:gd name="T1" fmla="*/ 0 h 190"/>
                <a:gd name="T2" fmla="*/ 202 w 202"/>
                <a:gd name="T3" fmla="*/ 161 h 190"/>
                <a:gd name="T4" fmla="*/ 0 w 202"/>
                <a:gd name="T5" fmla="*/ 190 h 190"/>
                <a:gd name="T6" fmla="*/ 76 w 202"/>
                <a:gd name="T7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2" h="190">
                  <a:moveTo>
                    <a:pt x="76" y="0"/>
                  </a:moveTo>
                  <a:lnTo>
                    <a:pt x="202" y="161"/>
                  </a:lnTo>
                  <a:lnTo>
                    <a:pt x="0" y="190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0">
              <a:solidFill>
                <a:srgbClr val="1957A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EB45D42-16E5-4396-96E6-3D4872C36251}"/>
              </a:ext>
            </a:extLst>
          </p:cNvPr>
          <p:cNvCxnSpPr>
            <a:cxnSpLocks/>
          </p:cNvCxnSpPr>
          <p:nvPr/>
        </p:nvCxnSpPr>
        <p:spPr>
          <a:xfrm>
            <a:off x="2505678" y="3458874"/>
            <a:ext cx="540000" cy="1"/>
          </a:xfrm>
          <a:prstGeom prst="line">
            <a:avLst/>
          </a:prstGeom>
          <a:noFill/>
          <a:ln w="6350" cap="flat" cmpd="sng" algn="ctr">
            <a:solidFill>
              <a:srgbClr val="7F7F7F"/>
            </a:solidFill>
            <a:prstDash val="sysDot"/>
            <a:miter lim="800000"/>
            <a:headEnd type="oval" w="sm" len="sm"/>
            <a:tailEnd type="oval" w="sm" len="sm"/>
          </a:ln>
          <a:effectLst/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6BF554F-AB8F-412A-A74D-EB791C31B3EF}"/>
              </a:ext>
            </a:extLst>
          </p:cNvPr>
          <p:cNvCxnSpPr>
            <a:cxnSpLocks/>
          </p:cNvCxnSpPr>
          <p:nvPr/>
        </p:nvCxnSpPr>
        <p:spPr>
          <a:xfrm>
            <a:off x="1716087" y="1907751"/>
            <a:ext cx="1332000" cy="1"/>
          </a:xfrm>
          <a:prstGeom prst="line">
            <a:avLst/>
          </a:prstGeom>
          <a:noFill/>
          <a:ln w="6350" cap="flat" cmpd="sng" algn="ctr">
            <a:solidFill>
              <a:srgbClr val="1957A3"/>
            </a:solidFill>
            <a:prstDash val="sysDot"/>
            <a:miter lim="800000"/>
            <a:headEnd type="oval" w="sm" len="sm"/>
            <a:tailEnd type="oval" w="sm" len="sm"/>
          </a:ln>
          <a:effectLst/>
        </p:spPr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250002-FA2E-49EB-ACB5-81CE1A84ACC1}"/>
              </a:ext>
            </a:extLst>
          </p:cNvPr>
          <p:cNvCxnSpPr>
            <a:cxnSpLocks/>
          </p:cNvCxnSpPr>
          <p:nvPr/>
        </p:nvCxnSpPr>
        <p:spPr>
          <a:xfrm>
            <a:off x="1749678" y="5351130"/>
            <a:ext cx="1296000" cy="1"/>
          </a:xfrm>
          <a:prstGeom prst="line">
            <a:avLst/>
          </a:prstGeom>
          <a:noFill/>
          <a:ln w="6350" cap="flat" cmpd="sng" algn="ctr">
            <a:solidFill>
              <a:srgbClr val="1AA4AD"/>
            </a:solidFill>
            <a:prstDash val="sysDot"/>
            <a:miter lim="800000"/>
            <a:headEnd type="oval" w="sm" len="sm"/>
            <a:tailEnd type="oval" w="sm" len="sm"/>
          </a:ln>
          <a:effectLst/>
        </p:spPr>
      </p:cxnSp>
      <p:pic>
        <p:nvPicPr>
          <p:cNvPr id="49" name="Picture 48" descr="A close up of a sign&#10;&#10;Description automatically generated">
            <a:extLst>
              <a:ext uri="{FF2B5EF4-FFF2-40B4-BE49-F238E27FC236}">
                <a16:creationId xmlns:a16="http://schemas.microsoft.com/office/drawing/2014/main" id="{0C486586-5E9F-465A-8DB4-463864478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88" y="1949782"/>
            <a:ext cx="744571" cy="744571"/>
          </a:xfrm>
          <a:prstGeom prst="rect">
            <a:avLst/>
          </a:prstGeom>
        </p:spPr>
      </p:pic>
      <p:pic>
        <p:nvPicPr>
          <p:cNvPr id="50" name="Picture 49" descr="A picture containing plate&#10;&#10;Description automatically generated">
            <a:extLst>
              <a:ext uri="{FF2B5EF4-FFF2-40B4-BE49-F238E27FC236}">
                <a16:creationId xmlns:a16="http://schemas.microsoft.com/office/drawing/2014/main" id="{2FF70D58-6D54-4333-9448-46028EEDE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16" y="3264001"/>
            <a:ext cx="616033" cy="616033"/>
          </a:xfrm>
          <a:prstGeom prst="rect">
            <a:avLst/>
          </a:prstGeom>
        </p:spPr>
      </p:pic>
      <p:pic>
        <p:nvPicPr>
          <p:cNvPr id="51" name="Picture 50" descr="A close up of a logo&#10;&#10;Description automatically generated">
            <a:extLst>
              <a:ext uri="{FF2B5EF4-FFF2-40B4-BE49-F238E27FC236}">
                <a16:creationId xmlns:a16="http://schemas.microsoft.com/office/drawing/2014/main" id="{BA88A871-AAB1-42C8-9422-61A56DA7D92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rgbClr val="1AA4AD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729" y="4673407"/>
            <a:ext cx="583129" cy="583129"/>
          </a:xfrm>
          <a:prstGeom prst="rect">
            <a:avLst/>
          </a:prstGeom>
          <a:noFill/>
        </p:spPr>
      </p:pic>
      <p:pic>
        <p:nvPicPr>
          <p:cNvPr id="60" name="Picture 59" descr="A close up of a logo&#10;&#10;Description automatically generated">
            <a:extLst>
              <a:ext uri="{FF2B5EF4-FFF2-40B4-BE49-F238E27FC236}">
                <a16:creationId xmlns:a16="http://schemas.microsoft.com/office/drawing/2014/main" id="{C505679F-13ED-48AE-85B7-FB234F2D91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19" y="3165044"/>
            <a:ext cx="912227" cy="9122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CC766B-8718-4000-ABD5-EB17D0241F76}"/>
              </a:ext>
            </a:extLst>
          </p:cNvPr>
          <p:cNvSpPr txBox="1"/>
          <p:nvPr/>
        </p:nvSpPr>
        <p:spPr>
          <a:xfrm>
            <a:off x="3305188" y="6119604"/>
            <a:ext cx="6097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Dataset: </a:t>
            </a:r>
            <a:r>
              <a:rPr lang="en-US" dirty="0">
                <a:hlinkClick r:id="rId6"/>
              </a:rPr>
              <a:t>https://archive.ics.uci.edu/ml/datasets/online+retail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67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673CC2-C547-4609-9DEB-66250D1CF0A3}"/>
              </a:ext>
            </a:extLst>
          </p:cNvPr>
          <p:cNvSpPr txBox="1">
            <a:spLocks/>
          </p:cNvSpPr>
          <p:nvPr/>
        </p:nvSpPr>
        <p:spPr>
          <a:xfrm>
            <a:off x="625848" y="181418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Steps Taken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E66C6D-6537-40B5-A723-7D7F6768F777}"/>
              </a:ext>
            </a:extLst>
          </p:cNvPr>
          <p:cNvSpPr>
            <a:spLocks/>
          </p:cNvSpPr>
          <p:nvPr/>
        </p:nvSpPr>
        <p:spPr bwMode="auto">
          <a:xfrm>
            <a:off x="460097" y="1320446"/>
            <a:ext cx="1514809" cy="1348378"/>
          </a:xfrm>
          <a:prstGeom prst="rect">
            <a:avLst/>
          </a:prstGeom>
          <a:solidFill>
            <a:srgbClr val="1957A3"/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F8330F-3F65-455C-8CA0-C20A95C36E60}"/>
              </a:ext>
            </a:extLst>
          </p:cNvPr>
          <p:cNvSpPr>
            <a:spLocks/>
          </p:cNvSpPr>
          <p:nvPr/>
        </p:nvSpPr>
        <p:spPr bwMode="auto">
          <a:xfrm>
            <a:off x="1873338" y="1320445"/>
            <a:ext cx="101549" cy="1348378"/>
          </a:xfrm>
          <a:prstGeom prst="rect">
            <a:avLst/>
          </a:prstGeom>
          <a:solidFill>
            <a:srgbClr val="1957A3">
              <a:lumMod val="75000"/>
            </a:srgbClr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B68EA8-B4B1-4FFE-BF2A-442ADB03DE53}"/>
              </a:ext>
            </a:extLst>
          </p:cNvPr>
          <p:cNvSpPr>
            <a:spLocks/>
          </p:cNvSpPr>
          <p:nvPr/>
        </p:nvSpPr>
        <p:spPr bwMode="auto">
          <a:xfrm>
            <a:off x="460095" y="2999122"/>
            <a:ext cx="1514809" cy="1348378"/>
          </a:xfrm>
          <a:prstGeom prst="rect">
            <a:avLst/>
          </a:prstGeom>
          <a:solidFill>
            <a:srgbClr val="7F7F7F"/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60B92A-91E0-4147-AD44-3E2421AAB25C}"/>
              </a:ext>
            </a:extLst>
          </p:cNvPr>
          <p:cNvSpPr>
            <a:spLocks/>
          </p:cNvSpPr>
          <p:nvPr/>
        </p:nvSpPr>
        <p:spPr bwMode="auto">
          <a:xfrm>
            <a:off x="1873356" y="2999120"/>
            <a:ext cx="101549" cy="1348378"/>
          </a:xfrm>
          <a:prstGeom prst="rect">
            <a:avLst/>
          </a:prstGeom>
          <a:solidFill>
            <a:srgbClr val="7F7F7F">
              <a:lumMod val="75000"/>
            </a:srgbClr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7D42EF-3608-49D1-AD47-A36FAEE6930F}"/>
              </a:ext>
            </a:extLst>
          </p:cNvPr>
          <p:cNvSpPr>
            <a:spLocks/>
          </p:cNvSpPr>
          <p:nvPr/>
        </p:nvSpPr>
        <p:spPr bwMode="auto">
          <a:xfrm>
            <a:off x="460095" y="4677799"/>
            <a:ext cx="1514809" cy="1348378"/>
          </a:xfrm>
          <a:prstGeom prst="rect">
            <a:avLst/>
          </a:prstGeom>
          <a:solidFill>
            <a:srgbClr val="4D84BC"/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26A616-0D61-4388-9658-477EA0903E3E}"/>
              </a:ext>
            </a:extLst>
          </p:cNvPr>
          <p:cNvSpPr>
            <a:spLocks/>
          </p:cNvSpPr>
          <p:nvPr/>
        </p:nvSpPr>
        <p:spPr bwMode="auto">
          <a:xfrm>
            <a:off x="1873356" y="4677797"/>
            <a:ext cx="101549" cy="1348378"/>
          </a:xfrm>
          <a:prstGeom prst="rect">
            <a:avLst/>
          </a:prstGeom>
          <a:solidFill>
            <a:srgbClr val="4D84BC">
              <a:lumMod val="75000"/>
            </a:srgbClr>
          </a:solidFill>
          <a:ln w="635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650ADA-153B-4D14-9A6F-85EB4D9B7FCC}"/>
              </a:ext>
            </a:extLst>
          </p:cNvPr>
          <p:cNvSpPr>
            <a:spLocks/>
          </p:cNvSpPr>
          <p:nvPr/>
        </p:nvSpPr>
        <p:spPr bwMode="auto">
          <a:xfrm>
            <a:off x="1984002" y="1320444"/>
            <a:ext cx="9765833" cy="1353312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Considered the first 6 months (Dec’10 – May’11) data to get the RFM segments of the customers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kern="0" dirty="0">
                <a:solidFill>
                  <a:srgbClr val="44546A"/>
                </a:solidFill>
                <a:latin typeface="Segoe UI" panose="020B0502040204020203" pitchFamily="34" charset="0"/>
              </a:rPr>
              <a:t>Will use this to predict the sales in the next 6 months (June’11 – Nov’11)</a:t>
            </a:r>
            <a:endParaRPr kumimoji="0" lang="en-IN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197724-103C-471D-A826-9F37A951DEE9}"/>
              </a:ext>
            </a:extLst>
          </p:cNvPr>
          <p:cNvSpPr>
            <a:spLocks/>
          </p:cNvSpPr>
          <p:nvPr/>
        </p:nvSpPr>
        <p:spPr bwMode="auto">
          <a:xfrm>
            <a:off x="1974904" y="3004053"/>
            <a:ext cx="9765833" cy="1353312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Removed the transactions which have negative quantities. These are returns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kern="0" dirty="0">
                <a:solidFill>
                  <a:srgbClr val="44546A"/>
                </a:solidFill>
                <a:latin typeface="Segoe UI" panose="020B0502040204020203" pitchFamily="34" charset="0"/>
              </a:rPr>
              <a:t>Removed outliers for the Recency, Frequency and Monetary values</a:t>
            </a:r>
            <a:endParaRPr kumimoji="0" lang="en-IN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kern="0" dirty="0">
                <a:solidFill>
                  <a:srgbClr val="44546A"/>
                </a:solidFill>
                <a:latin typeface="Segoe UI" panose="020B0502040204020203" pitchFamily="34" charset="0"/>
              </a:rPr>
              <a:t>Did k-means clustering to split the customers into R,F &amp; M clusters</a:t>
            </a:r>
            <a:endParaRPr kumimoji="0" lang="en-IN" b="0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8EF945-07C6-4D50-A76F-511DE01951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90" y="3368166"/>
            <a:ext cx="663081" cy="663081"/>
          </a:xfrm>
          <a:prstGeom prst="rect">
            <a:avLst/>
          </a:prstGeom>
        </p:spPr>
      </p:pic>
      <p:sp>
        <p:nvSpPr>
          <p:cNvPr id="14" name="Freeform 289">
            <a:extLst>
              <a:ext uri="{FF2B5EF4-FFF2-40B4-BE49-F238E27FC236}">
                <a16:creationId xmlns:a16="http://schemas.microsoft.com/office/drawing/2014/main" id="{F3A8AC80-0AB8-40DB-9860-99204ECAE93B}"/>
              </a:ext>
            </a:extLst>
          </p:cNvPr>
          <p:cNvSpPr>
            <a:spLocks noEditPoints="1"/>
          </p:cNvSpPr>
          <p:nvPr/>
        </p:nvSpPr>
        <p:spPr bwMode="auto">
          <a:xfrm>
            <a:off x="851739" y="1597854"/>
            <a:ext cx="731520" cy="731520"/>
          </a:xfrm>
          <a:custGeom>
            <a:avLst/>
            <a:gdLst>
              <a:gd name="T0" fmla="*/ 0 w 284"/>
              <a:gd name="T1" fmla="*/ 284 h 284"/>
              <a:gd name="T2" fmla="*/ 284 w 284"/>
              <a:gd name="T3" fmla="*/ 284 h 284"/>
              <a:gd name="T4" fmla="*/ 284 w 284"/>
              <a:gd name="T5" fmla="*/ 0 h 284"/>
              <a:gd name="T6" fmla="*/ 0 w 284"/>
              <a:gd name="T7" fmla="*/ 0 h 284"/>
              <a:gd name="T8" fmla="*/ 0 w 284"/>
              <a:gd name="T9" fmla="*/ 284 h 284"/>
              <a:gd name="T10" fmla="*/ 19 w 284"/>
              <a:gd name="T11" fmla="*/ 19 h 284"/>
              <a:gd name="T12" fmla="*/ 265 w 284"/>
              <a:gd name="T13" fmla="*/ 19 h 284"/>
              <a:gd name="T14" fmla="*/ 265 w 284"/>
              <a:gd name="T15" fmla="*/ 38 h 284"/>
              <a:gd name="T16" fmla="*/ 19 w 284"/>
              <a:gd name="T17" fmla="*/ 38 h 284"/>
              <a:gd name="T18" fmla="*/ 19 w 284"/>
              <a:gd name="T19" fmla="*/ 19 h 284"/>
              <a:gd name="T20" fmla="*/ 19 w 284"/>
              <a:gd name="T21" fmla="*/ 57 h 284"/>
              <a:gd name="T22" fmla="*/ 265 w 284"/>
              <a:gd name="T23" fmla="*/ 57 h 284"/>
              <a:gd name="T24" fmla="*/ 265 w 284"/>
              <a:gd name="T25" fmla="*/ 265 h 284"/>
              <a:gd name="T26" fmla="*/ 19 w 284"/>
              <a:gd name="T27" fmla="*/ 265 h 284"/>
              <a:gd name="T28" fmla="*/ 19 w 284"/>
              <a:gd name="T29" fmla="*/ 57 h 284"/>
              <a:gd name="T30" fmla="*/ 133 w 284"/>
              <a:gd name="T31" fmla="*/ 95 h 284"/>
              <a:gd name="T32" fmla="*/ 152 w 284"/>
              <a:gd name="T33" fmla="*/ 95 h 284"/>
              <a:gd name="T34" fmla="*/ 152 w 284"/>
              <a:gd name="T35" fmla="*/ 114 h 284"/>
              <a:gd name="T36" fmla="*/ 133 w 284"/>
              <a:gd name="T37" fmla="*/ 114 h 284"/>
              <a:gd name="T38" fmla="*/ 133 w 284"/>
              <a:gd name="T39" fmla="*/ 95 h 284"/>
              <a:gd name="T40" fmla="*/ 208 w 284"/>
              <a:gd name="T41" fmla="*/ 95 h 284"/>
              <a:gd name="T42" fmla="*/ 227 w 284"/>
              <a:gd name="T43" fmla="*/ 95 h 284"/>
              <a:gd name="T44" fmla="*/ 227 w 284"/>
              <a:gd name="T45" fmla="*/ 114 h 284"/>
              <a:gd name="T46" fmla="*/ 208 w 284"/>
              <a:gd name="T47" fmla="*/ 114 h 284"/>
              <a:gd name="T48" fmla="*/ 208 w 284"/>
              <a:gd name="T49" fmla="*/ 95 h 284"/>
              <a:gd name="T50" fmla="*/ 208 w 284"/>
              <a:gd name="T51" fmla="*/ 152 h 284"/>
              <a:gd name="T52" fmla="*/ 227 w 284"/>
              <a:gd name="T53" fmla="*/ 152 h 284"/>
              <a:gd name="T54" fmla="*/ 227 w 284"/>
              <a:gd name="T55" fmla="*/ 170 h 284"/>
              <a:gd name="T56" fmla="*/ 208 w 284"/>
              <a:gd name="T57" fmla="*/ 170 h 284"/>
              <a:gd name="T58" fmla="*/ 208 w 284"/>
              <a:gd name="T59" fmla="*/ 152 h 284"/>
              <a:gd name="T60" fmla="*/ 133 w 284"/>
              <a:gd name="T61" fmla="*/ 152 h 284"/>
              <a:gd name="T62" fmla="*/ 152 w 284"/>
              <a:gd name="T63" fmla="*/ 152 h 284"/>
              <a:gd name="T64" fmla="*/ 152 w 284"/>
              <a:gd name="T65" fmla="*/ 170 h 284"/>
              <a:gd name="T66" fmla="*/ 133 w 284"/>
              <a:gd name="T67" fmla="*/ 170 h 284"/>
              <a:gd name="T68" fmla="*/ 133 w 284"/>
              <a:gd name="T69" fmla="*/ 152 h 284"/>
              <a:gd name="T70" fmla="*/ 57 w 284"/>
              <a:gd name="T71" fmla="*/ 152 h 284"/>
              <a:gd name="T72" fmla="*/ 76 w 284"/>
              <a:gd name="T73" fmla="*/ 152 h 284"/>
              <a:gd name="T74" fmla="*/ 76 w 284"/>
              <a:gd name="T75" fmla="*/ 170 h 284"/>
              <a:gd name="T76" fmla="*/ 57 w 284"/>
              <a:gd name="T77" fmla="*/ 170 h 284"/>
              <a:gd name="T78" fmla="*/ 57 w 284"/>
              <a:gd name="T79" fmla="*/ 152 h 284"/>
              <a:gd name="T80" fmla="*/ 57 w 284"/>
              <a:gd name="T81" fmla="*/ 208 h 284"/>
              <a:gd name="T82" fmla="*/ 76 w 284"/>
              <a:gd name="T83" fmla="*/ 208 h 284"/>
              <a:gd name="T84" fmla="*/ 76 w 284"/>
              <a:gd name="T85" fmla="*/ 227 h 284"/>
              <a:gd name="T86" fmla="*/ 57 w 284"/>
              <a:gd name="T87" fmla="*/ 227 h 284"/>
              <a:gd name="T88" fmla="*/ 57 w 284"/>
              <a:gd name="T89" fmla="*/ 208 h 284"/>
              <a:gd name="T90" fmla="*/ 133 w 284"/>
              <a:gd name="T91" fmla="*/ 208 h 284"/>
              <a:gd name="T92" fmla="*/ 152 w 284"/>
              <a:gd name="T93" fmla="*/ 208 h 284"/>
              <a:gd name="T94" fmla="*/ 152 w 284"/>
              <a:gd name="T95" fmla="*/ 227 h 284"/>
              <a:gd name="T96" fmla="*/ 133 w 284"/>
              <a:gd name="T97" fmla="*/ 227 h 284"/>
              <a:gd name="T98" fmla="*/ 133 w 284"/>
              <a:gd name="T99" fmla="*/ 208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84" h="284">
                <a:moveTo>
                  <a:pt x="0" y="284"/>
                </a:moveTo>
                <a:lnTo>
                  <a:pt x="284" y="284"/>
                </a:lnTo>
                <a:lnTo>
                  <a:pt x="284" y="0"/>
                </a:lnTo>
                <a:lnTo>
                  <a:pt x="0" y="0"/>
                </a:lnTo>
                <a:lnTo>
                  <a:pt x="0" y="284"/>
                </a:lnTo>
                <a:close/>
                <a:moveTo>
                  <a:pt x="19" y="19"/>
                </a:moveTo>
                <a:lnTo>
                  <a:pt x="265" y="19"/>
                </a:lnTo>
                <a:lnTo>
                  <a:pt x="265" y="38"/>
                </a:lnTo>
                <a:lnTo>
                  <a:pt x="19" y="38"/>
                </a:lnTo>
                <a:lnTo>
                  <a:pt x="19" y="19"/>
                </a:lnTo>
                <a:close/>
                <a:moveTo>
                  <a:pt x="19" y="57"/>
                </a:moveTo>
                <a:lnTo>
                  <a:pt x="265" y="57"/>
                </a:lnTo>
                <a:lnTo>
                  <a:pt x="265" y="265"/>
                </a:lnTo>
                <a:lnTo>
                  <a:pt x="19" y="265"/>
                </a:lnTo>
                <a:lnTo>
                  <a:pt x="19" y="57"/>
                </a:lnTo>
                <a:close/>
                <a:moveTo>
                  <a:pt x="133" y="95"/>
                </a:moveTo>
                <a:lnTo>
                  <a:pt x="152" y="95"/>
                </a:lnTo>
                <a:lnTo>
                  <a:pt x="152" y="114"/>
                </a:lnTo>
                <a:lnTo>
                  <a:pt x="133" y="114"/>
                </a:lnTo>
                <a:lnTo>
                  <a:pt x="133" y="95"/>
                </a:lnTo>
                <a:close/>
                <a:moveTo>
                  <a:pt x="208" y="95"/>
                </a:moveTo>
                <a:lnTo>
                  <a:pt x="227" y="95"/>
                </a:lnTo>
                <a:lnTo>
                  <a:pt x="227" y="114"/>
                </a:lnTo>
                <a:lnTo>
                  <a:pt x="208" y="114"/>
                </a:lnTo>
                <a:lnTo>
                  <a:pt x="208" y="95"/>
                </a:lnTo>
                <a:close/>
                <a:moveTo>
                  <a:pt x="208" y="152"/>
                </a:moveTo>
                <a:lnTo>
                  <a:pt x="227" y="152"/>
                </a:lnTo>
                <a:lnTo>
                  <a:pt x="227" y="170"/>
                </a:lnTo>
                <a:lnTo>
                  <a:pt x="208" y="170"/>
                </a:lnTo>
                <a:lnTo>
                  <a:pt x="208" y="152"/>
                </a:lnTo>
                <a:close/>
                <a:moveTo>
                  <a:pt x="133" y="152"/>
                </a:moveTo>
                <a:lnTo>
                  <a:pt x="152" y="152"/>
                </a:lnTo>
                <a:lnTo>
                  <a:pt x="152" y="170"/>
                </a:lnTo>
                <a:lnTo>
                  <a:pt x="133" y="170"/>
                </a:lnTo>
                <a:lnTo>
                  <a:pt x="133" y="152"/>
                </a:lnTo>
                <a:close/>
                <a:moveTo>
                  <a:pt x="57" y="152"/>
                </a:moveTo>
                <a:lnTo>
                  <a:pt x="76" y="152"/>
                </a:lnTo>
                <a:lnTo>
                  <a:pt x="76" y="170"/>
                </a:lnTo>
                <a:lnTo>
                  <a:pt x="57" y="170"/>
                </a:lnTo>
                <a:lnTo>
                  <a:pt x="57" y="152"/>
                </a:lnTo>
                <a:close/>
                <a:moveTo>
                  <a:pt x="57" y="208"/>
                </a:moveTo>
                <a:lnTo>
                  <a:pt x="76" y="208"/>
                </a:lnTo>
                <a:lnTo>
                  <a:pt x="76" y="227"/>
                </a:lnTo>
                <a:lnTo>
                  <a:pt x="57" y="227"/>
                </a:lnTo>
                <a:lnTo>
                  <a:pt x="57" y="208"/>
                </a:lnTo>
                <a:close/>
                <a:moveTo>
                  <a:pt x="133" y="208"/>
                </a:moveTo>
                <a:lnTo>
                  <a:pt x="152" y="208"/>
                </a:lnTo>
                <a:lnTo>
                  <a:pt x="152" y="227"/>
                </a:lnTo>
                <a:lnTo>
                  <a:pt x="133" y="227"/>
                </a:lnTo>
                <a:lnTo>
                  <a:pt x="133" y="208"/>
                </a:lnTo>
                <a:close/>
              </a:path>
            </a:pathLst>
          </a:custGeom>
          <a:solidFill>
            <a:srgbClr val="E7E6E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6ED9311D-9723-4090-A9C0-C3FFD4D72505}"/>
              </a:ext>
            </a:extLst>
          </p:cNvPr>
          <p:cNvSpPr>
            <a:spLocks noChangeAspect="1" noEditPoints="1"/>
          </p:cNvSpPr>
          <p:nvPr/>
        </p:nvSpPr>
        <p:spPr bwMode="black">
          <a:xfrm>
            <a:off x="796851" y="5114554"/>
            <a:ext cx="731520" cy="520344"/>
          </a:xfrm>
          <a:custGeom>
            <a:avLst/>
            <a:gdLst>
              <a:gd name="T0" fmla="*/ 0 w 1871"/>
              <a:gd name="T1" fmla="*/ 1139 h 1330"/>
              <a:gd name="T2" fmla="*/ 1871 w 1871"/>
              <a:gd name="T3" fmla="*/ 1139 h 1330"/>
              <a:gd name="T4" fmla="*/ 1871 w 1871"/>
              <a:gd name="T5" fmla="*/ 1330 h 1330"/>
              <a:gd name="T6" fmla="*/ 0 w 1871"/>
              <a:gd name="T7" fmla="*/ 1330 h 1330"/>
              <a:gd name="T8" fmla="*/ 0 w 1871"/>
              <a:gd name="T9" fmla="*/ 1139 h 1330"/>
              <a:gd name="T10" fmla="*/ 1870 w 1871"/>
              <a:gd name="T11" fmla="*/ 0 h 1330"/>
              <a:gd name="T12" fmla="*/ 1829 w 1871"/>
              <a:gd name="T13" fmla="*/ 312 h 1330"/>
              <a:gd name="T14" fmla="*/ 1766 w 1871"/>
              <a:gd name="T15" fmla="*/ 249 h 1330"/>
              <a:gd name="T16" fmla="*/ 1118 w 1871"/>
              <a:gd name="T17" fmla="*/ 897 h 1330"/>
              <a:gd name="T18" fmla="*/ 1115 w 1871"/>
              <a:gd name="T19" fmla="*/ 894 h 1330"/>
              <a:gd name="T20" fmla="*/ 1112 w 1871"/>
              <a:gd name="T21" fmla="*/ 897 h 1330"/>
              <a:gd name="T22" fmla="*/ 951 w 1871"/>
              <a:gd name="T23" fmla="*/ 736 h 1330"/>
              <a:gd name="T24" fmla="*/ 951 w 1871"/>
              <a:gd name="T25" fmla="*/ 737 h 1330"/>
              <a:gd name="T26" fmla="*/ 710 w 1871"/>
              <a:gd name="T27" fmla="*/ 496 h 1330"/>
              <a:gd name="T28" fmla="*/ 175 w 1871"/>
              <a:gd name="T29" fmla="*/ 1032 h 1330"/>
              <a:gd name="T30" fmla="*/ 171 w 1871"/>
              <a:gd name="T31" fmla="*/ 1037 h 1330"/>
              <a:gd name="T32" fmla="*/ 166 w 1871"/>
              <a:gd name="T33" fmla="*/ 1041 h 1330"/>
              <a:gd name="T34" fmla="*/ 161 w 1871"/>
              <a:gd name="T35" fmla="*/ 1046 h 1330"/>
              <a:gd name="T36" fmla="*/ 160 w 1871"/>
              <a:gd name="T37" fmla="*/ 1045 h 1330"/>
              <a:gd name="T38" fmla="*/ 140 w 1871"/>
              <a:gd name="T39" fmla="*/ 1059 h 1330"/>
              <a:gd name="T40" fmla="*/ 101 w 1871"/>
              <a:gd name="T41" fmla="*/ 1066 h 1330"/>
              <a:gd name="T42" fmla="*/ 1 w 1871"/>
              <a:gd name="T43" fmla="*/ 967 h 1330"/>
              <a:gd name="T44" fmla="*/ 9 w 1871"/>
              <a:gd name="T45" fmla="*/ 928 h 1330"/>
              <a:gd name="T46" fmla="*/ 23 w 1871"/>
              <a:gd name="T47" fmla="*/ 908 h 1330"/>
              <a:gd name="T48" fmla="*/ 19 w 1871"/>
              <a:gd name="T49" fmla="*/ 905 h 1330"/>
              <a:gd name="T50" fmla="*/ 707 w 1871"/>
              <a:gd name="T51" fmla="*/ 217 h 1330"/>
              <a:gd name="T52" fmla="*/ 710 w 1871"/>
              <a:gd name="T53" fmla="*/ 220 h 1330"/>
              <a:gd name="T54" fmla="*/ 713 w 1871"/>
              <a:gd name="T55" fmla="*/ 217 h 1330"/>
              <a:gd name="T56" fmla="*/ 874 w 1871"/>
              <a:gd name="T57" fmla="*/ 378 h 1330"/>
              <a:gd name="T58" fmla="*/ 874 w 1871"/>
              <a:gd name="T59" fmla="*/ 377 h 1330"/>
              <a:gd name="T60" fmla="*/ 1115 w 1871"/>
              <a:gd name="T61" fmla="*/ 618 h 1330"/>
              <a:gd name="T62" fmla="*/ 1625 w 1871"/>
              <a:gd name="T63" fmla="*/ 108 h 1330"/>
              <a:gd name="T64" fmla="*/ 1558 w 1871"/>
              <a:gd name="T65" fmla="*/ 41 h 1330"/>
              <a:gd name="T66" fmla="*/ 1870 w 1871"/>
              <a:gd name="T67" fmla="*/ 0 h 1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71" h="1330">
                <a:moveTo>
                  <a:pt x="0" y="1139"/>
                </a:moveTo>
                <a:cubicBezTo>
                  <a:pt x="1871" y="1139"/>
                  <a:pt x="1871" y="1139"/>
                  <a:pt x="1871" y="1139"/>
                </a:cubicBezTo>
                <a:cubicBezTo>
                  <a:pt x="1871" y="1330"/>
                  <a:pt x="1871" y="1330"/>
                  <a:pt x="1871" y="1330"/>
                </a:cubicBezTo>
                <a:cubicBezTo>
                  <a:pt x="0" y="1330"/>
                  <a:pt x="0" y="1330"/>
                  <a:pt x="0" y="1330"/>
                </a:cubicBezTo>
                <a:cubicBezTo>
                  <a:pt x="0" y="1139"/>
                  <a:pt x="0" y="1139"/>
                  <a:pt x="0" y="1139"/>
                </a:cubicBezTo>
                <a:close/>
                <a:moveTo>
                  <a:pt x="1870" y="0"/>
                </a:moveTo>
                <a:cubicBezTo>
                  <a:pt x="1829" y="312"/>
                  <a:pt x="1829" y="312"/>
                  <a:pt x="1829" y="312"/>
                </a:cubicBezTo>
                <a:cubicBezTo>
                  <a:pt x="1766" y="249"/>
                  <a:pt x="1766" y="249"/>
                  <a:pt x="1766" y="249"/>
                </a:cubicBezTo>
                <a:cubicBezTo>
                  <a:pt x="1118" y="897"/>
                  <a:pt x="1118" y="897"/>
                  <a:pt x="1118" y="897"/>
                </a:cubicBezTo>
                <a:cubicBezTo>
                  <a:pt x="1115" y="894"/>
                  <a:pt x="1115" y="894"/>
                  <a:pt x="1115" y="894"/>
                </a:cubicBezTo>
                <a:cubicBezTo>
                  <a:pt x="1112" y="897"/>
                  <a:pt x="1112" y="897"/>
                  <a:pt x="1112" y="897"/>
                </a:cubicBezTo>
                <a:cubicBezTo>
                  <a:pt x="951" y="736"/>
                  <a:pt x="951" y="736"/>
                  <a:pt x="951" y="736"/>
                </a:cubicBezTo>
                <a:cubicBezTo>
                  <a:pt x="951" y="737"/>
                  <a:pt x="951" y="737"/>
                  <a:pt x="951" y="737"/>
                </a:cubicBezTo>
                <a:cubicBezTo>
                  <a:pt x="710" y="496"/>
                  <a:pt x="710" y="496"/>
                  <a:pt x="710" y="496"/>
                </a:cubicBezTo>
                <a:cubicBezTo>
                  <a:pt x="175" y="1032"/>
                  <a:pt x="175" y="1032"/>
                  <a:pt x="175" y="1032"/>
                </a:cubicBezTo>
                <a:cubicBezTo>
                  <a:pt x="171" y="1037"/>
                  <a:pt x="171" y="1037"/>
                  <a:pt x="171" y="1037"/>
                </a:cubicBezTo>
                <a:cubicBezTo>
                  <a:pt x="166" y="1041"/>
                  <a:pt x="166" y="1041"/>
                  <a:pt x="166" y="1041"/>
                </a:cubicBezTo>
                <a:cubicBezTo>
                  <a:pt x="161" y="1046"/>
                  <a:pt x="161" y="1046"/>
                  <a:pt x="161" y="1046"/>
                </a:cubicBezTo>
                <a:cubicBezTo>
                  <a:pt x="160" y="1045"/>
                  <a:pt x="160" y="1045"/>
                  <a:pt x="160" y="1045"/>
                </a:cubicBezTo>
                <a:cubicBezTo>
                  <a:pt x="140" y="1059"/>
                  <a:pt x="140" y="1059"/>
                  <a:pt x="140" y="1059"/>
                </a:cubicBezTo>
                <a:cubicBezTo>
                  <a:pt x="128" y="1064"/>
                  <a:pt x="115" y="1066"/>
                  <a:pt x="101" y="1066"/>
                </a:cubicBezTo>
                <a:cubicBezTo>
                  <a:pt x="46" y="1066"/>
                  <a:pt x="1" y="1022"/>
                  <a:pt x="1" y="967"/>
                </a:cubicBezTo>
                <a:cubicBezTo>
                  <a:pt x="1" y="953"/>
                  <a:pt x="4" y="940"/>
                  <a:pt x="9" y="928"/>
                </a:cubicBezTo>
                <a:cubicBezTo>
                  <a:pt x="23" y="908"/>
                  <a:pt x="23" y="908"/>
                  <a:pt x="23" y="908"/>
                </a:cubicBezTo>
                <a:cubicBezTo>
                  <a:pt x="19" y="905"/>
                  <a:pt x="19" y="905"/>
                  <a:pt x="19" y="905"/>
                </a:cubicBezTo>
                <a:cubicBezTo>
                  <a:pt x="707" y="217"/>
                  <a:pt x="707" y="217"/>
                  <a:pt x="707" y="217"/>
                </a:cubicBezTo>
                <a:cubicBezTo>
                  <a:pt x="710" y="220"/>
                  <a:pt x="710" y="220"/>
                  <a:pt x="710" y="220"/>
                </a:cubicBezTo>
                <a:cubicBezTo>
                  <a:pt x="713" y="217"/>
                  <a:pt x="713" y="217"/>
                  <a:pt x="713" y="217"/>
                </a:cubicBezTo>
                <a:cubicBezTo>
                  <a:pt x="874" y="378"/>
                  <a:pt x="874" y="378"/>
                  <a:pt x="874" y="378"/>
                </a:cubicBezTo>
                <a:cubicBezTo>
                  <a:pt x="874" y="377"/>
                  <a:pt x="874" y="377"/>
                  <a:pt x="874" y="377"/>
                </a:cubicBezTo>
                <a:cubicBezTo>
                  <a:pt x="1115" y="618"/>
                  <a:pt x="1115" y="618"/>
                  <a:pt x="1115" y="618"/>
                </a:cubicBezTo>
                <a:cubicBezTo>
                  <a:pt x="1625" y="108"/>
                  <a:pt x="1625" y="108"/>
                  <a:pt x="1625" y="108"/>
                </a:cubicBezTo>
                <a:cubicBezTo>
                  <a:pt x="1558" y="41"/>
                  <a:pt x="1558" y="41"/>
                  <a:pt x="1558" y="41"/>
                </a:cubicBezTo>
                <a:cubicBezTo>
                  <a:pt x="1870" y="0"/>
                  <a:pt x="1870" y="0"/>
                  <a:pt x="1870" y="0"/>
                </a:cubicBezTo>
                <a:close/>
              </a:path>
            </a:pathLst>
          </a:custGeom>
          <a:solidFill>
            <a:srgbClr val="E7E6E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E0D61CB-D080-4A9B-A4A9-56027627C686}"/>
              </a:ext>
            </a:extLst>
          </p:cNvPr>
          <p:cNvSpPr>
            <a:spLocks/>
          </p:cNvSpPr>
          <p:nvPr/>
        </p:nvSpPr>
        <p:spPr bwMode="auto">
          <a:xfrm>
            <a:off x="1990992" y="4689930"/>
            <a:ext cx="9765833" cy="1353312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" lastClr="FFFFFF">
                <a:lumMod val="85000"/>
              </a:sys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60" tIns="146304" rIns="9144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We will see how the customers move between different RFM clusters in the first and last 6 months </a:t>
            </a:r>
          </a:p>
          <a:p>
            <a:pPr marL="342900" marR="0" lvl="0" indent="-34290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b="0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Using these 6 month RFM clusters we will predict the revenues from the customer for the next 6 months  </a:t>
            </a:r>
          </a:p>
        </p:txBody>
      </p:sp>
    </p:spTree>
    <p:extLst>
      <p:ext uri="{BB962C8B-B14F-4D97-AF65-F5344CB8AC3E}">
        <p14:creationId xmlns:p14="http://schemas.microsoft.com/office/powerpoint/2010/main" val="1428896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0292C8C-7BD5-474E-992C-314D0502A3F2}"/>
              </a:ext>
            </a:extLst>
          </p:cNvPr>
          <p:cNvSpPr txBox="1">
            <a:spLocks/>
          </p:cNvSpPr>
          <p:nvPr/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8A38664-5F82-4D1F-8E28-05FAA4D2C2E9}"/>
              </a:ext>
            </a:extLst>
          </p:cNvPr>
          <p:cNvCxnSpPr>
            <a:cxnSpLocks/>
          </p:cNvCxnSpPr>
          <p:nvPr/>
        </p:nvCxnSpPr>
        <p:spPr>
          <a:xfrm>
            <a:off x="4359817" y="1332960"/>
            <a:ext cx="0" cy="5256099"/>
          </a:xfrm>
          <a:prstGeom prst="line">
            <a:avLst/>
          </a:prstGeom>
          <a:noFill/>
          <a:ln w="31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9D1FC05-B79C-4004-908E-A5C3DA40E04D}"/>
              </a:ext>
            </a:extLst>
          </p:cNvPr>
          <p:cNvCxnSpPr>
            <a:cxnSpLocks/>
          </p:cNvCxnSpPr>
          <p:nvPr/>
        </p:nvCxnSpPr>
        <p:spPr>
          <a:xfrm>
            <a:off x="7938429" y="1332960"/>
            <a:ext cx="0" cy="5157487"/>
          </a:xfrm>
          <a:prstGeom prst="line">
            <a:avLst/>
          </a:prstGeom>
          <a:noFill/>
          <a:ln w="317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16709C7-67FE-4848-BB57-47F02D4BAD43}"/>
              </a:ext>
            </a:extLst>
          </p:cNvPr>
          <p:cNvSpPr txBox="1">
            <a:spLocks/>
          </p:cNvSpPr>
          <p:nvPr/>
        </p:nvSpPr>
        <p:spPr>
          <a:xfrm>
            <a:off x="781205" y="1332960"/>
            <a:ext cx="3290584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Arial Unicode MS" pitchFamily="34" charset="-128"/>
              </a:rPr>
              <a:t>Number of days between the </a:t>
            </a: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first order and the last day (May 31</a:t>
            </a:r>
            <a:r>
              <a:rPr lang="en-IN" sz="1400" kern="0" baseline="30000" dirty="0">
                <a:solidFill>
                  <a:prstClr val="black"/>
                </a:solidFill>
                <a:latin typeface="Calibri" panose="020F0502020204030204"/>
              </a:rPr>
              <a:t>st</a:t>
            </a: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)</a:t>
            </a:r>
          </a:p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Arial Unicode MS" pitchFamily="34" charset="-128"/>
            </a:endParaRPr>
          </a:p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Divided the customers into 4 clusters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D3CF2A-1AAB-4114-BBCE-63157D5A305E}"/>
              </a:ext>
            </a:extLst>
          </p:cNvPr>
          <p:cNvSpPr txBox="1">
            <a:spLocks/>
          </p:cNvSpPr>
          <p:nvPr/>
        </p:nvSpPr>
        <p:spPr>
          <a:xfrm>
            <a:off x="781205" y="529537"/>
            <a:ext cx="3024299" cy="664748"/>
          </a:xfrm>
          <a:prstGeom prst="rect">
            <a:avLst/>
          </a:prstGeom>
          <a:solidFill>
            <a:srgbClr val="BF900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72009" tIns="72009" rIns="72009" bIns="72009" numCol="1" anchor="ctr" anchorCtr="0" compatLnSpc="1">
            <a:prstTxWarp prst="textNoShape">
              <a:avLst/>
            </a:prstTxWarp>
            <a:no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0" marR="0" lvl="0" indent="0" algn="ctr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546A"/>
              </a:buClr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Arial Unicode MS" pitchFamily="34" charset="-128"/>
              </a:rPr>
              <a:t>Recency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B11B49-0007-49F4-9A0C-1E76E36BDF64}"/>
              </a:ext>
            </a:extLst>
          </p:cNvPr>
          <p:cNvGrpSpPr/>
          <p:nvPr/>
        </p:nvGrpSpPr>
        <p:grpSpPr>
          <a:xfrm>
            <a:off x="3311474" y="390863"/>
            <a:ext cx="942100" cy="942097"/>
            <a:chOff x="2362081" y="4273801"/>
            <a:chExt cx="557332" cy="55733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89FEFD-A971-4418-9990-7C1E791F11FF}"/>
                </a:ext>
              </a:extLst>
            </p:cNvPr>
            <p:cNvSpPr/>
            <p:nvPr/>
          </p:nvSpPr>
          <p:spPr>
            <a:xfrm>
              <a:off x="2362081" y="4273801"/>
              <a:ext cx="557332" cy="557330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397B805-48C3-4F87-8D0B-11E0B4F9CD95}"/>
                </a:ext>
              </a:extLst>
            </p:cNvPr>
            <p:cNvSpPr/>
            <p:nvPr/>
          </p:nvSpPr>
          <p:spPr>
            <a:xfrm>
              <a:off x="2406769" y="4318489"/>
              <a:ext cx="467956" cy="467954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solidFill>
                <a:srgbClr val="BF9000"/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191C142-E1BE-49C3-B2D1-7B02FB26B8AE}"/>
              </a:ext>
            </a:extLst>
          </p:cNvPr>
          <p:cNvSpPr txBox="1">
            <a:spLocks/>
          </p:cNvSpPr>
          <p:nvPr/>
        </p:nvSpPr>
        <p:spPr>
          <a:xfrm>
            <a:off x="4359817" y="529537"/>
            <a:ext cx="3024299" cy="664748"/>
          </a:xfrm>
          <a:prstGeom prst="rect">
            <a:avLst/>
          </a:prstGeom>
          <a:solidFill>
            <a:srgbClr val="09587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72009" tIns="72009" rIns="72009" bIns="72009" numCol="1" anchor="ctr" anchorCtr="0" compatLnSpc="1">
            <a:prstTxWarp prst="textNoShape">
              <a:avLst/>
            </a:prstTxWarp>
            <a:no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0" marR="0" lvl="0" indent="0" algn="ctr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546A"/>
              </a:buClr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Arial Unicode MS" pitchFamily="34" charset="-128"/>
              </a:rPr>
              <a:t>Frequency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0813D21-3F3B-4B9A-BCED-78213B338645}"/>
              </a:ext>
            </a:extLst>
          </p:cNvPr>
          <p:cNvGrpSpPr/>
          <p:nvPr/>
        </p:nvGrpSpPr>
        <p:grpSpPr>
          <a:xfrm>
            <a:off x="6890086" y="390863"/>
            <a:ext cx="942100" cy="942097"/>
            <a:chOff x="2362081" y="4273801"/>
            <a:chExt cx="557332" cy="55733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ECCBC97-5A62-4A89-8AC2-4BAF26152398}"/>
                </a:ext>
              </a:extLst>
            </p:cNvPr>
            <p:cNvSpPr/>
            <p:nvPr/>
          </p:nvSpPr>
          <p:spPr>
            <a:xfrm>
              <a:off x="2362081" y="4273801"/>
              <a:ext cx="557332" cy="557330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F352A88-9A7B-415E-9AA3-CA58DF90F224}"/>
                </a:ext>
              </a:extLst>
            </p:cNvPr>
            <p:cNvSpPr/>
            <p:nvPr/>
          </p:nvSpPr>
          <p:spPr>
            <a:xfrm>
              <a:off x="2406769" y="4318489"/>
              <a:ext cx="467956" cy="467954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solidFill>
                <a:srgbClr val="095879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1B9915-FA11-400B-A38F-DB7125377FB3}"/>
              </a:ext>
            </a:extLst>
          </p:cNvPr>
          <p:cNvSpPr txBox="1">
            <a:spLocks/>
          </p:cNvSpPr>
          <p:nvPr/>
        </p:nvSpPr>
        <p:spPr>
          <a:xfrm>
            <a:off x="7938429" y="529537"/>
            <a:ext cx="3024299" cy="664748"/>
          </a:xfrm>
          <a:prstGeom prst="rect">
            <a:avLst/>
          </a:prstGeom>
          <a:solidFill>
            <a:srgbClr val="7CC8B4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72009" tIns="72009" rIns="72009" bIns="72009" numCol="1" anchor="ctr" anchorCtr="0" compatLnSpc="1">
            <a:prstTxWarp prst="textNoShape">
              <a:avLst/>
            </a:prstTxWarp>
            <a:no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0" marR="0" lvl="0" indent="0" algn="ctr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4546A"/>
              </a:buClr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Arial Unicode MS" pitchFamily="34" charset="-128"/>
              </a:rPr>
              <a:t>Monetary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388B261-24C6-48E1-9211-F79253FD37F2}"/>
              </a:ext>
            </a:extLst>
          </p:cNvPr>
          <p:cNvGrpSpPr/>
          <p:nvPr/>
        </p:nvGrpSpPr>
        <p:grpSpPr>
          <a:xfrm>
            <a:off x="10468697" y="390863"/>
            <a:ext cx="942100" cy="942097"/>
            <a:chOff x="2362081" y="4273801"/>
            <a:chExt cx="557332" cy="55733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14AFCF6-04AE-42F9-B4D2-85F217C7D7D9}"/>
                </a:ext>
              </a:extLst>
            </p:cNvPr>
            <p:cNvSpPr/>
            <p:nvPr/>
          </p:nvSpPr>
          <p:spPr>
            <a:xfrm>
              <a:off x="2362081" y="4273801"/>
              <a:ext cx="557332" cy="557330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5DA1183-0A48-46AD-82BA-D9BCB025BB8D}"/>
                </a:ext>
              </a:extLst>
            </p:cNvPr>
            <p:cNvSpPr/>
            <p:nvPr/>
          </p:nvSpPr>
          <p:spPr>
            <a:xfrm>
              <a:off x="2406769" y="4318489"/>
              <a:ext cx="467956" cy="467954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solidFill>
                <a:srgbClr val="7CC8B4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0406122C-0493-4D8E-AC86-6F7DAB6835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661" y="640178"/>
            <a:ext cx="436650" cy="436650"/>
          </a:xfrm>
          <a:prstGeom prst="rect">
            <a:avLst/>
          </a:prstGeom>
        </p:spPr>
      </p:pic>
      <p:pic>
        <p:nvPicPr>
          <p:cNvPr id="23" name="Picture 4" descr="Image result for trend icon">
            <a:extLst>
              <a:ext uri="{FF2B5EF4-FFF2-40B4-BE49-F238E27FC236}">
                <a16:creationId xmlns:a16="http://schemas.microsoft.com/office/drawing/2014/main" id="{101B973A-31D3-4FA0-9B5D-C8050D9AB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490" y="525379"/>
            <a:ext cx="650512" cy="65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Related image">
            <a:extLst>
              <a:ext uri="{FF2B5EF4-FFF2-40B4-BE49-F238E27FC236}">
                <a16:creationId xmlns:a16="http://schemas.microsoft.com/office/drawing/2014/main" id="{D4394AD0-462D-4540-AA9C-1E25947F9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5" y="588905"/>
            <a:ext cx="517327" cy="51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C6213F-3DAA-4376-9B82-2BDEFD203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55" y="4171033"/>
            <a:ext cx="3474720" cy="23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9" name="Table 29">
            <a:extLst>
              <a:ext uri="{FF2B5EF4-FFF2-40B4-BE49-F238E27FC236}">
                <a16:creationId xmlns:a16="http://schemas.microsoft.com/office/drawing/2014/main" id="{5F30695C-8838-464F-9EAA-35C067442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64422"/>
              </p:ext>
            </p:extLst>
          </p:nvPr>
        </p:nvGraphicFramePr>
        <p:xfrm>
          <a:off x="820084" y="2401457"/>
          <a:ext cx="3212826" cy="1371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06413">
                  <a:extLst>
                    <a:ext uri="{9D8B030D-6E8A-4147-A177-3AD203B41FA5}">
                      <a16:colId xmlns:a16="http://schemas.microsoft.com/office/drawing/2014/main" val="2604064677"/>
                    </a:ext>
                  </a:extLst>
                </a:gridCol>
                <a:gridCol w="1606413">
                  <a:extLst>
                    <a:ext uri="{9D8B030D-6E8A-4147-A177-3AD203B41FA5}">
                      <a16:colId xmlns:a16="http://schemas.microsoft.com/office/drawing/2014/main" val="1862260116"/>
                    </a:ext>
                  </a:extLst>
                </a:gridCol>
              </a:tblGrid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Recency 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#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820576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1006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75928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717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71396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487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42918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313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52145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512DC870-28ED-42E5-B771-5AB60347AB6D}"/>
              </a:ext>
            </a:extLst>
          </p:cNvPr>
          <p:cNvSpPr txBox="1">
            <a:spLocks/>
          </p:cNvSpPr>
          <p:nvPr/>
        </p:nvSpPr>
        <p:spPr>
          <a:xfrm>
            <a:off x="4457191" y="1332960"/>
            <a:ext cx="3290584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Arial Unicode MS" pitchFamily="34" charset="-128"/>
              </a:rPr>
              <a:t>Number of orders made by a customer in the first 6 months</a:t>
            </a:r>
            <a:endParaRPr lang="en-IN" sz="1400" kern="0" dirty="0">
              <a:solidFill>
                <a:prstClr val="black"/>
              </a:solidFill>
              <a:latin typeface="Calibri" panose="020F0502020204030204"/>
            </a:endParaRPr>
          </a:p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endParaRPr lang="en-IN" sz="1400" kern="0" dirty="0">
              <a:solidFill>
                <a:prstClr val="black"/>
              </a:solidFill>
              <a:latin typeface="Calibri" panose="020F0502020204030204"/>
            </a:endParaRPr>
          </a:p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Divided the customers into 4 clusters</a:t>
            </a:r>
          </a:p>
        </p:txBody>
      </p:sp>
      <p:graphicFrame>
        <p:nvGraphicFramePr>
          <p:cNvPr id="36" name="Table 29">
            <a:extLst>
              <a:ext uri="{FF2B5EF4-FFF2-40B4-BE49-F238E27FC236}">
                <a16:creationId xmlns:a16="http://schemas.microsoft.com/office/drawing/2014/main" id="{4F6AC1D5-DC67-4AF6-936A-61015F8FB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238440"/>
              </p:ext>
            </p:extLst>
          </p:nvPr>
        </p:nvGraphicFramePr>
        <p:xfrm>
          <a:off x="4489587" y="2401457"/>
          <a:ext cx="3212826" cy="1371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06413">
                  <a:extLst>
                    <a:ext uri="{9D8B030D-6E8A-4147-A177-3AD203B41FA5}">
                      <a16:colId xmlns:a16="http://schemas.microsoft.com/office/drawing/2014/main" val="2604064677"/>
                    </a:ext>
                  </a:extLst>
                </a:gridCol>
                <a:gridCol w="1606413">
                  <a:extLst>
                    <a:ext uri="{9D8B030D-6E8A-4147-A177-3AD203B41FA5}">
                      <a16:colId xmlns:a16="http://schemas.microsoft.com/office/drawing/2014/main" val="1862260116"/>
                    </a:ext>
                  </a:extLst>
                </a:gridCol>
              </a:tblGrid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Frequency 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#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820576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75928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418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71396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860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42918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1091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52145"/>
                  </a:ext>
                </a:extLst>
              </a:tr>
            </a:tbl>
          </a:graphicData>
        </a:graphic>
      </p:graphicFrame>
      <p:pic>
        <p:nvPicPr>
          <p:cNvPr id="1030" name="Picture 6">
            <a:extLst>
              <a:ext uri="{FF2B5EF4-FFF2-40B4-BE49-F238E27FC236}">
                <a16:creationId xmlns:a16="http://schemas.microsoft.com/office/drawing/2014/main" id="{8508B874-8C14-447D-A27E-02D8F0D72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123" y="4171033"/>
            <a:ext cx="3474720" cy="239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5647315-CA9C-45DB-A41B-1130A0ADF335}"/>
              </a:ext>
            </a:extLst>
          </p:cNvPr>
          <p:cNvSpPr txBox="1">
            <a:spLocks/>
          </p:cNvSpPr>
          <p:nvPr/>
        </p:nvSpPr>
        <p:spPr>
          <a:xfrm>
            <a:off x="8052003" y="1332960"/>
            <a:ext cx="3290584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lvl="0" indent="0" defTabSz="895350" eaLnBrk="1" hangingPunct="1">
              <a:buClr>
                <a:schemeClr val="tx2"/>
              </a:buClr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lvl="1" indent="-192088" defTabSz="895350" eaLnBrk="1" hangingPunct="1">
              <a:buClr>
                <a:schemeClr val="tx2"/>
              </a:buClr>
              <a:buSzPct val="125000"/>
              <a:buFont typeface="Arial" charset="0"/>
              <a:buChar char="▪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lvl="2" indent="-261938" defTabSz="895350" eaLnBrk="1" hangingPunct="1">
              <a:buClr>
                <a:schemeClr val="tx2"/>
              </a:buClr>
              <a:buSzPct val="120000"/>
              <a:buFont typeface="Arial" charset="0"/>
              <a:buChar char="–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lvl="3" indent="-155575" defTabSz="895350" eaLnBrk="1" hangingPunct="1">
              <a:buClr>
                <a:schemeClr val="tx2"/>
              </a:buClr>
              <a:buSzPct val="120000"/>
              <a:buFont typeface="Arial" charset="0"/>
              <a:buChar char="▫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lvl="4" indent="-130175" defTabSz="895350" eaLnBrk="1" hangingPunct="1"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6pPr>
            <a:lvl7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7pPr>
            <a:lvl8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8pPr>
            <a:lvl9pPr marL="749808" indent="-1301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</a:defRPr>
            </a:lvl9pPr>
          </a:lstStyle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Revenue from customer in the first 6 months</a:t>
            </a:r>
          </a:p>
          <a:p>
            <a:pPr marL="1587" marR="0" lvl="1" indent="0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None/>
              <a:tabLst/>
              <a:defRPr/>
            </a:pPr>
            <a:endParaRPr lang="en-IN" sz="1400" kern="0" dirty="0">
              <a:solidFill>
                <a:prstClr val="black"/>
              </a:solidFill>
              <a:latin typeface="Calibri" panose="020F0502020204030204"/>
            </a:endParaRPr>
          </a:p>
          <a:p>
            <a:pPr marL="193675" marR="0" lvl="1" indent="-192088" defTabSz="895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25000"/>
              <a:buFont typeface="Arial" charset="0"/>
              <a:buChar char="▪"/>
              <a:tabLst/>
              <a:defRPr/>
            </a:pPr>
            <a:r>
              <a:rPr lang="en-IN" sz="1400" kern="0" dirty="0">
                <a:solidFill>
                  <a:prstClr val="black"/>
                </a:solidFill>
                <a:latin typeface="Calibri" panose="020F0502020204030204"/>
              </a:rPr>
              <a:t>Divided the customers into 4 clusters</a:t>
            </a:r>
          </a:p>
        </p:txBody>
      </p:sp>
      <p:graphicFrame>
        <p:nvGraphicFramePr>
          <p:cNvPr id="39" name="Table 29">
            <a:extLst>
              <a:ext uri="{FF2B5EF4-FFF2-40B4-BE49-F238E27FC236}">
                <a16:creationId xmlns:a16="http://schemas.microsoft.com/office/drawing/2014/main" id="{AEABF24D-1CEB-4270-A448-6D4BD0AD4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754581"/>
              </p:ext>
            </p:extLst>
          </p:nvPr>
        </p:nvGraphicFramePr>
        <p:xfrm>
          <a:off x="8174446" y="2401457"/>
          <a:ext cx="3212826" cy="1371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06413">
                  <a:extLst>
                    <a:ext uri="{9D8B030D-6E8A-4147-A177-3AD203B41FA5}">
                      <a16:colId xmlns:a16="http://schemas.microsoft.com/office/drawing/2014/main" val="2604064677"/>
                    </a:ext>
                  </a:extLst>
                </a:gridCol>
                <a:gridCol w="1606413">
                  <a:extLst>
                    <a:ext uri="{9D8B030D-6E8A-4147-A177-3AD203B41FA5}">
                      <a16:colId xmlns:a16="http://schemas.microsoft.com/office/drawing/2014/main" val="1862260116"/>
                    </a:ext>
                  </a:extLst>
                </a:gridCol>
              </a:tblGrid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Monetary 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#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820576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759289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286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71396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659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3429184"/>
                  </a:ext>
                </a:extLst>
              </a:tr>
              <a:tr h="23034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1489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52145"/>
                  </a:ext>
                </a:extLst>
              </a:tr>
            </a:tbl>
          </a:graphicData>
        </a:graphic>
      </p:graphicFrame>
      <p:pic>
        <p:nvPicPr>
          <p:cNvPr id="1032" name="Picture 8">
            <a:extLst>
              <a:ext uri="{FF2B5EF4-FFF2-40B4-BE49-F238E27FC236}">
                <a16:creationId xmlns:a16="http://schemas.microsoft.com/office/drawing/2014/main" id="{EB6D5947-791F-47F7-847E-194944455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625" y="4168147"/>
            <a:ext cx="3474720" cy="232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63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D881E8-179D-4D91-BE9D-681139097482}"/>
              </a:ext>
            </a:extLst>
          </p:cNvPr>
          <p:cNvSpPr txBox="1">
            <a:spLocks/>
          </p:cNvSpPr>
          <p:nvPr/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Freeform 42">
            <a:extLst>
              <a:ext uri="{FF2B5EF4-FFF2-40B4-BE49-F238E27FC236}">
                <a16:creationId xmlns:a16="http://schemas.microsoft.com/office/drawing/2014/main" id="{92E3F1FE-CFF5-43D0-89F9-D3A5058EDED7}"/>
              </a:ext>
            </a:extLst>
          </p:cNvPr>
          <p:cNvSpPr/>
          <p:nvPr/>
        </p:nvSpPr>
        <p:spPr>
          <a:xfrm>
            <a:off x="481013" y="1085850"/>
            <a:ext cx="5500402" cy="918210"/>
          </a:xfrm>
          <a:custGeom>
            <a:avLst/>
            <a:gdLst>
              <a:gd name="connsiteX0" fmla="*/ 5700712 w 5700712"/>
              <a:gd name="connsiteY0" fmla="*/ 828675 h 828675"/>
              <a:gd name="connsiteX1" fmla="*/ 5700712 w 5700712"/>
              <a:gd name="connsiteY1" fmla="*/ 0 h 828675"/>
              <a:gd name="connsiteX2" fmla="*/ 0 w 5700712"/>
              <a:gd name="connsiteY2" fmla="*/ 0 h 82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00712" h="828675">
                <a:moveTo>
                  <a:pt x="5700712" y="828675"/>
                </a:moveTo>
                <a:lnTo>
                  <a:pt x="5700712" y="0"/>
                </a:lnTo>
                <a:lnTo>
                  <a:pt x="0" y="0"/>
                </a:lnTo>
              </a:path>
            </a:pathLst>
          </a:custGeom>
          <a:noFill/>
          <a:ln w="19050" cap="flat" cmpd="sng" algn="ctr">
            <a:solidFill>
              <a:srgbClr val="7F7F7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 44">
            <a:extLst>
              <a:ext uri="{FF2B5EF4-FFF2-40B4-BE49-F238E27FC236}">
                <a16:creationId xmlns:a16="http://schemas.microsoft.com/office/drawing/2014/main" id="{F030461D-683F-40E7-A0D5-A8BC828B5185}"/>
              </a:ext>
            </a:extLst>
          </p:cNvPr>
          <p:cNvSpPr/>
          <p:nvPr/>
        </p:nvSpPr>
        <p:spPr>
          <a:xfrm flipH="1">
            <a:off x="6319979" y="1085850"/>
            <a:ext cx="5497371" cy="918210"/>
          </a:xfrm>
          <a:custGeom>
            <a:avLst/>
            <a:gdLst>
              <a:gd name="connsiteX0" fmla="*/ 5700712 w 5700712"/>
              <a:gd name="connsiteY0" fmla="*/ 828675 h 828675"/>
              <a:gd name="connsiteX1" fmla="*/ 5700712 w 5700712"/>
              <a:gd name="connsiteY1" fmla="*/ 0 h 828675"/>
              <a:gd name="connsiteX2" fmla="*/ 0 w 5700712"/>
              <a:gd name="connsiteY2" fmla="*/ 0 h 82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00712" h="828675">
                <a:moveTo>
                  <a:pt x="5700712" y="828675"/>
                </a:moveTo>
                <a:lnTo>
                  <a:pt x="5700712" y="0"/>
                </a:lnTo>
                <a:lnTo>
                  <a:pt x="0" y="0"/>
                </a:lnTo>
              </a:path>
            </a:pathLst>
          </a:custGeom>
          <a:noFill/>
          <a:ln w="19050" cap="flat" cmpd="sng" algn="ctr">
            <a:solidFill>
              <a:srgbClr val="1957A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 13">
            <a:extLst>
              <a:ext uri="{FF2B5EF4-FFF2-40B4-BE49-F238E27FC236}">
                <a16:creationId xmlns:a16="http://schemas.microsoft.com/office/drawing/2014/main" id="{9D08F53C-5F57-4B70-B7C5-3298E881174B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95988" cy="138323"/>
          </a:xfrm>
          <a:custGeom>
            <a:avLst/>
            <a:gdLst>
              <a:gd name="T0" fmla="*/ 0 w 814"/>
              <a:gd name="T1" fmla="*/ 225 h 225"/>
              <a:gd name="T2" fmla="*/ 0 w 814"/>
              <a:gd name="T3" fmla="*/ 209 h 225"/>
              <a:gd name="T4" fmla="*/ 795 w 814"/>
              <a:gd name="T5" fmla="*/ 0 h 225"/>
              <a:gd name="T6" fmla="*/ 814 w 814"/>
              <a:gd name="T7" fmla="*/ 0 h 225"/>
              <a:gd name="T8" fmla="*/ 0 w 814"/>
              <a:gd name="T9" fmla="*/ 225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4" h="225">
                <a:moveTo>
                  <a:pt x="0" y="225"/>
                </a:moveTo>
                <a:lnTo>
                  <a:pt x="0" y="209"/>
                </a:lnTo>
                <a:cubicBezTo>
                  <a:pt x="297" y="178"/>
                  <a:pt x="580" y="89"/>
                  <a:pt x="795" y="0"/>
                </a:cubicBezTo>
                <a:lnTo>
                  <a:pt x="814" y="0"/>
                </a:lnTo>
                <a:cubicBezTo>
                  <a:pt x="597" y="93"/>
                  <a:pt x="306" y="188"/>
                  <a:pt x="0" y="225"/>
                </a:cubicBezTo>
                <a:close/>
              </a:path>
            </a:pathLst>
          </a:custGeom>
          <a:solidFill>
            <a:srgbClr val="BAE0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FBAF59A8-6BF2-40F1-8C7D-77AFF54FDD03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84132" cy="128444"/>
          </a:xfrm>
          <a:custGeom>
            <a:avLst/>
            <a:gdLst>
              <a:gd name="T0" fmla="*/ 0 w 795"/>
              <a:gd name="T1" fmla="*/ 209 h 209"/>
              <a:gd name="T2" fmla="*/ 0 w 795"/>
              <a:gd name="T3" fmla="*/ 193 h 209"/>
              <a:gd name="T4" fmla="*/ 776 w 795"/>
              <a:gd name="T5" fmla="*/ 0 h 209"/>
              <a:gd name="T6" fmla="*/ 795 w 795"/>
              <a:gd name="T7" fmla="*/ 0 h 209"/>
              <a:gd name="T8" fmla="*/ 0 w 795"/>
              <a:gd name="T9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5" h="209">
                <a:moveTo>
                  <a:pt x="0" y="209"/>
                </a:moveTo>
                <a:lnTo>
                  <a:pt x="0" y="193"/>
                </a:lnTo>
                <a:cubicBezTo>
                  <a:pt x="288" y="167"/>
                  <a:pt x="564" y="85"/>
                  <a:pt x="776" y="0"/>
                </a:cubicBezTo>
                <a:lnTo>
                  <a:pt x="795" y="0"/>
                </a:lnTo>
                <a:cubicBezTo>
                  <a:pt x="580" y="89"/>
                  <a:pt x="297" y="178"/>
                  <a:pt x="0" y="209"/>
                </a:cubicBezTo>
                <a:close/>
              </a:path>
            </a:pathLst>
          </a:custGeom>
          <a:solidFill>
            <a:srgbClr val="B9DF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9" name="Freeform 15">
            <a:extLst>
              <a:ext uri="{FF2B5EF4-FFF2-40B4-BE49-F238E27FC236}">
                <a16:creationId xmlns:a16="http://schemas.microsoft.com/office/drawing/2014/main" id="{553638A8-EB00-4491-921A-0A7EE583B46F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72276" cy="118563"/>
          </a:xfrm>
          <a:custGeom>
            <a:avLst/>
            <a:gdLst>
              <a:gd name="T0" fmla="*/ 0 w 776"/>
              <a:gd name="T1" fmla="*/ 193 h 193"/>
              <a:gd name="T2" fmla="*/ 0 w 776"/>
              <a:gd name="T3" fmla="*/ 177 h 193"/>
              <a:gd name="T4" fmla="*/ 756 w 776"/>
              <a:gd name="T5" fmla="*/ 0 h 193"/>
              <a:gd name="T6" fmla="*/ 776 w 776"/>
              <a:gd name="T7" fmla="*/ 0 h 193"/>
              <a:gd name="T8" fmla="*/ 0 w 776"/>
              <a:gd name="T9" fmla="*/ 193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6" h="193">
                <a:moveTo>
                  <a:pt x="0" y="193"/>
                </a:moveTo>
                <a:lnTo>
                  <a:pt x="0" y="177"/>
                </a:lnTo>
                <a:cubicBezTo>
                  <a:pt x="279" y="156"/>
                  <a:pt x="547" y="80"/>
                  <a:pt x="756" y="0"/>
                </a:cubicBezTo>
                <a:lnTo>
                  <a:pt x="776" y="0"/>
                </a:lnTo>
                <a:cubicBezTo>
                  <a:pt x="564" y="85"/>
                  <a:pt x="288" y="167"/>
                  <a:pt x="0" y="193"/>
                </a:cubicBezTo>
              </a:path>
            </a:pathLst>
          </a:custGeom>
          <a:solidFill>
            <a:srgbClr val="B9DE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" name="Freeform 16">
            <a:extLst>
              <a:ext uri="{FF2B5EF4-FFF2-40B4-BE49-F238E27FC236}">
                <a16:creationId xmlns:a16="http://schemas.microsoft.com/office/drawing/2014/main" id="{620D7FC0-8684-4A70-8CF8-A9C5AAD4C37B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60419" cy="108683"/>
          </a:xfrm>
          <a:custGeom>
            <a:avLst/>
            <a:gdLst>
              <a:gd name="T0" fmla="*/ 0 w 756"/>
              <a:gd name="T1" fmla="*/ 177 h 177"/>
              <a:gd name="T2" fmla="*/ 0 w 756"/>
              <a:gd name="T3" fmla="*/ 160 h 177"/>
              <a:gd name="T4" fmla="*/ 735 w 756"/>
              <a:gd name="T5" fmla="*/ 0 h 177"/>
              <a:gd name="T6" fmla="*/ 756 w 756"/>
              <a:gd name="T7" fmla="*/ 0 h 177"/>
              <a:gd name="T8" fmla="*/ 0 w 756"/>
              <a:gd name="T9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6" h="177">
                <a:moveTo>
                  <a:pt x="0" y="177"/>
                </a:moveTo>
                <a:lnTo>
                  <a:pt x="0" y="160"/>
                </a:lnTo>
                <a:cubicBezTo>
                  <a:pt x="270" y="145"/>
                  <a:pt x="529" y="76"/>
                  <a:pt x="735" y="0"/>
                </a:cubicBezTo>
                <a:lnTo>
                  <a:pt x="756" y="0"/>
                </a:lnTo>
                <a:cubicBezTo>
                  <a:pt x="547" y="80"/>
                  <a:pt x="279" y="156"/>
                  <a:pt x="0" y="177"/>
                </a:cubicBezTo>
                <a:close/>
              </a:path>
            </a:pathLst>
          </a:custGeom>
          <a:solidFill>
            <a:srgbClr val="B7DE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" name="Freeform 17">
            <a:extLst>
              <a:ext uri="{FF2B5EF4-FFF2-40B4-BE49-F238E27FC236}">
                <a16:creationId xmlns:a16="http://schemas.microsoft.com/office/drawing/2014/main" id="{E3BF1311-B187-4E49-8428-879B09A94ECB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48563" cy="96827"/>
          </a:xfrm>
          <a:custGeom>
            <a:avLst/>
            <a:gdLst>
              <a:gd name="T0" fmla="*/ 0 w 735"/>
              <a:gd name="T1" fmla="*/ 160 h 160"/>
              <a:gd name="T2" fmla="*/ 0 w 735"/>
              <a:gd name="T3" fmla="*/ 144 h 160"/>
              <a:gd name="T4" fmla="*/ 713 w 735"/>
              <a:gd name="T5" fmla="*/ 0 h 160"/>
              <a:gd name="T6" fmla="*/ 735 w 735"/>
              <a:gd name="T7" fmla="*/ 0 h 160"/>
              <a:gd name="T8" fmla="*/ 0 w 735"/>
              <a:gd name="T9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5" h="160">
                <a:moveTo>
                  <a:pt x="0" y="160"/>
                </a:moveTo>
                <a:lnTo>
                  <a:pt x="0" y="144"/>
                </a:lnTo>
                <a:cubicBezTo>
                  <a:pt x="260" y="134"/>
                  <a:pt x="511" y="71"/>
                  <a:pt x="713" y="0"/>
                </a:cubicBezTo>
                <a:lnTo>
                  <a:pt x="735" y="0"/>
                </a:lnTo>
                <a:cubicBezTo>
                  <a:pt x="529" y="76"/>
                  <a:pt x="270" y="145"/>
                  <a:pt x="0" y="160"/>
                </a:cubicBezTo>
                <a:close/>
              </a:path>
            </a:pathLst>
          </a:custGeom>
          <a:solidFill>
            <a:srgbClr val="B7DE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" name="Freeform 18">
            <a:extLst>
              <a:ext uri="{FF2B5EF4-FFF2-40B4-BE49-F238E27FC236}">
                <a16:creationId xmlns:a16="http://schemas.microsoft.com/office/drawing/2014/main" id="{5E013E69-F5E2-4B52-A16D-C75727A3577A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34730" cy="88923"/>
          </a:xfrm>
          <a:custGeom>
            <a:avLst/>
            <a:gdLst>
              <a:gd name="T0" fmla="*/ 0 w 713"/>
              <a:gd name="T1" fmla="*/ 144 h 144"/>
              <a:gd name="T2" fmla="*/ 0 w 713"/>
              <a:gd name="T3" fmla="*/ 127 h 144"/>
              <a:gd name="T4" fmla="*/ 690 w 713"/>
              <a:gd name="T5" fmla="*/ 0 h 144"/>
              <a:gd name="T6" fmla="*/ 713 w 713"/>
              <a:gd name="T7" fmla="*/ 0 h 144"/>
              <a:gd name="T8" fmla="*/ 0 w 713"/>
              <a:gd name="T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3" h="144">
                <a:moveTo>
                  <a:pt x="0" y="144"/>
                </a:moveTo>
                <a:lnTo>
                  <a:pt x="0" y="127"/>
                </a:lnTo>
                <a:cubicBezTo>
                  <a:pt x="250" y="122"/>
                  <a:pt x="492" y="66"/>
                  <a:pt x="690" y="0"/>
                </a:cubicBezTo>
                <a:lnTo>
                  <a:pt x="713" y="0"/>
                </a:lnTo>
                <a:cubicBezTo>
                  <a:pt x="511" y="71"/>
                  <a:pt x="260" y="134"/>
                  <a:pt x="0" y="144"/>
                </a:cubicBezTo>
                <a:close/>
              </a:path>
            </a:pathLst>
          </a:custGeom>
          <a:solidFill>
            <a:srgbClr val="B6DC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Freeform 19">
            <a:extLst>
              <a:ext uri="{FF2B5EF4-FFF2-40B4-BE49-F238E27FC236}">
                <a16:creationId xmlns:a16="http://schemas.microsoft.com/office/drawing/2014/main" id="{62D20AEE-F97D-4D8F-B44C-4591757DECBD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20899" cy="77066"/>
          </a:xfrm>
          <a:custGeom>
            <a:avLst/>
            <a:gdLst>
              <a:gd name="T0" fmla="*/ 0 w 690"/>
              <a:gd name="T1" fmla="*/ 127 h 127"/>
              <a:gd name="T2" fmla="*/ 0 w 690"/>
              <a:gd name="T3" fmla="*/ 110 h 127"/>
              <a:gd name="T4" fmla="*/ 0 w 690"/>
              <a:gd name="T5" fmla="*/ 110 h 127"/>
              <a:gd name="T6" fmla="*/ 665 w 690"/>
              <a:gd name="T7" fmla="*/ 0 h 127"/>
              <a:gd name="T8" fmla="*/ 690 w 690"/>
              <a:gd name="T9" fmla="*/ 0 h 127"/>
              <a:gd name="T10" fmla="*/ 0 w 690"/>
              <a:gd name="T11" fmla="*/ 127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90" h="127">
                <a:moveTo>
                  <a:pt x="0" y="127"/>
                </a:moveTo>
                <a:lnTo>
                  <a:pt x="0" y="110"/>
                </a:lnTo>
                <a:lnTo>
                  <a:pt x="0" y="110"/>
                </a:lnTo>
                <a:cubicBezTo>
                  <a:pt x="240" y="110"/>
                  <a:pt x="472" y="61"/>
                  <a:pt x="665" y="0"/>
                </a:cubicBezTo>
                <a:lnTo>
                  <a:pt x="690" y="0"/>
                </a:lnTo>
                <a:cubicBezTo>
                  <a:pt x="492" y="66"/>
                  <a:pt x="250" y="122"/>
                  <a:pt x="0" y="127"/>
                </a:cubicBezTo>
              </a:path>
            </a:pathLst>
          </a:custGeom>
          <a:solidFill>
            <a:srgbClr val="B5DB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4" name="Freeform 20">
            <a:extLst>
              <a:ext uri="{FF2B5EF4-FFF2-40B4-BE49-F238E27FC236}">
                <a16:creationId xmlns:a16="http://schemas.microsoft.com/office/drawing/2014/main" id="{9BE42C13-5C79-4758-8B68-B8D47A4517C7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405090" cy="67186"/>
          </a:xfrm>
          <a:custGeom>
            <a:avLst/>
            <a:gdLst>
              <a:gd name="T0" fmla="*/ 0 w 665"/>
              <a:gd name="T1" fmla="*/ 110 h 110"/>
              <a:gd name="T2" fmla="*/ 0 w 665"/>
              <a:gd name="T3" fmla="*/ 110 h 110"/>
              <a:gd name="T4" fmla="*/ 0 w 665"/>
              <a:gd name="T5" fmla="*/ 93 h 110"/>
              <a:gd name="T6" fmla="*/ 35 w 665"/>
              <a:gd name="T7" fmla="*/ 93 h 110"/>
              <a:gd name="T8" fmla="*/ 639 w 665"/>
              <a:gd name="T9" fmla="*/ 0 h 110"/>
              <a:gd name="T10" fmla="*/ 665 w 665"/>
              <a:gd name="T11" fmla="*/ 0 h 110"/>
              <a:gd name="T12" fmla="*/ 0 w 665"/>
              <a:gd name="T13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5" h="110">
                <a:moveTo>
                  <a:pt x="0" y="110"/>
                </a:moveTo>
                <a:lnTo>
                  <a:pt x="0" y="110"/>
                </a:lnTo>
                <a:lnTo>
                  <a:pt x="0" y="93"/>
                </a:lnTo>
                <a:cubicBezTo>
                  <a:pt x="12" y="93"/>
                  <a:pt x="23" y="93"/>
                  <a:pt x="35" y="93"/>
                </a:cubicBezTo>
                <a:cubicBezTo>
                  <a:pt x="252" y="93"/>
                  <a:pt x="460" y="53"/>
                  <a:pt x="639" y="0"/>
                </a:cubicBezTo>
                <a:lnTo>
                  <a:pt x="665" y="0"/>
                </a:lnTo>
                <a:cubicBezTo>
                  <a:pt x="472" y="61"/>
                  <a:pt x="240" y="110"/>
                  <a:pt x="0" y="110"/>
                </a:cubicBezTo>
              </a:path>
            </a:pathLst>
          </a:custGeom>
          <a:solidFill>
            <a:srgbClr val="B4D9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5" name="Freeform 21">
            <a:extLst>
              <a:ext uri="{FF2B5EF4-FFF2-40B4-BE49-F238E27FC236}">
                <a16:creationId xmlns:a16="http://schemas.microsoft.com/office/drawing/2014/main" id="{2B6BAD02-C219-4AB9-AF10-590DED9B1A3B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89282" cy="57306"/>
          </a:xfrm>
          <a:custGeom>
            <a:avLst/>
            <a:gdLst>
              <a:gd name="T0" fmla="*/ 35 w 639"/>
              <a:gd name="T1" fmla="*/ 93 h 93"/>
              <a:gd name="T2" fmla="*/ 0 w 639"/>
              <a:gd name="T3" fmla="*/ 93 h 93"/>
              <a:gd name="T4" fmla="*/ 0 w 639"/>
              <a:gd name="T5" fmla="*/ 75 h 93"/>
              <a:gd name="T6" fmla="*/ 70 w 639"/>
              <a:gd name="T7" fmla="*/ 77 h 93"/>
              <a:gd name="T8" fmla="*/ 610 w 639"/>
              <a:gd name="T9" fmla="*/ 0 h 93"/>
              <a:gd name="T10" fmla="*/ 639 w 639"/>
              <a:gd name="T11" fmla="*/ 0 h 93"/>
              <a:gd name="T12" fmla="*/ 35 w 639"/>
              <a:gd name="T13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9" h="93">
                <a:moveTo>
                  <a:pt x="35" y="93"/>
                </a:moveTo>
                <a:cubicBezTo>
                  <a:pt x="23" y="93"/>
                  <a:pt x="11" y="93"/>
                  <a:pt x="0" y="93"/>
                </a:cubicBezTo>
                <a:lnTo>
                  <a:pt x="0" y="75"/>
                </a:lnTo>
                <a:cubicBezTo>
                  <a:pt x="23" y="76"/>
                  <a:pt x="47" y="77"/>
                  <a:pt x="70" y="77"/>
                </a:cubicBezTo>
                <a:cubicBezTo>
                  <a:pt x="263" y="77"/>
                  <a:pt x="448" y="44"/>
                  <a:pt x="610" y="0"/>
                </a:cubicBezTo>
                <a:lnTo>
                  <a:pt x="639" y="0"/>
                </a:lnTo>
                <a:cubicBezTo>
                  <a:pt x="460" y="53"/>
                  <a:pt x="252" y="93"/>
                  <a:pt x="35" y="93"/>
                </a:cubicBezTo>
              </a:path>
            </a:pathLst>
          </a:custGeom>
          <a:solidFill>
            <a:srgbClr val="B4D9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Freeform 22">
            <a:extLst>
              <a:ext uri="{FF2B5EF4-FFF2-40B4-BE49-F238E27FC236}">
                <a16:creationId xmlns:a16="http://schemas.microsoft.com/office/drawing/2014/main" id="{632AD1A7-1B82-4692-B68D-E32427CF1286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71497" cy="47425"/>
          </a:xfrm>
          <a:custGeom>
            <a:avLst/>
            <a:gdLst>
              <a:gd name="T0" fmla="*/ 70 w 610"/>
              <a:gd name="T1" fmla="*/ 77 h 77"/>
              <a:gd name="T2" fmla="*/ 0 w 610"/>
              <a:gd name="T3" fmla="*/ 75 h 77"/>
              <a:gd name="T4" fmla="*/ 0 w 610"/>
              <a:gd name="T5" fmla="*/ 58 h 77"/>
              <a:gd name="T6" fmla="*/ 105 w 610"/>
              <a:gd name="T7" fmla="*/ 61 h 77"/>
              <a:gd name="T8" fmla="*/ 578 w 610"/>
              <a:gd name="T9" fmla="*/ 0 h 77"/>
              <a:gd name="T10" fmla="*/ 610 w 610"/>
              <a:gd name="T11" fmla="*/ 0 h 77"/>
              <a:gd name="T12" fmla="*/ 70 w 610"/>
              <a:gd name="T13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0" h="77">
                <a:moveTo>
                  <a:pt x="70" y="77"/>
                </a:moveTo>
                <a:cubicBezTo>
                  <a:pt x="47" y="77"/>
                  <a:pt x="23" y="76"/>
                  <a:pt x="0" y="75"/>
                </a:cubicBezTo>
                <a:lnTo>
                  <a:pt x="0" y="58"/>
                </a:lnTo>
                <a:cubicBezTo>
                  <a:pt x="35" y="60"/>
                  <a:pt x="70" y="61"/>
                  <a:pt x="105" y="61"/>
                </a:cubicBezTo>
                <a:cubicBezTo>
                  <a:pt x="272" y="61"/>
                  <a:pt x="433" y="36"/>
                  <a:pt x="578" y="0"/>
                </a:cubicBezTo>
                <a:lnTo>
                  <a:pt x="610" y="0"/>
                </a:lnTo>
                <a:cubicBezTo>
                  <a:pt x="448" y="44"/>
                  <a:pt x="263" y="77"/>
                  <a:pt x="70" y="77"/>
                </a:cubicBezTo>
              </a:path>
            </a:pathLst>
          </a:custGeom>
          <a:solidFill>
            <a:srgbClr val="B3D8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7" name="Freeform 23">
            <a:extLst>
              <a:ext uri="{FF2B5EF4-FFF2-40B4-BE49-F238E27FC236}">
                <a16:creationId xmlns:a16="http://schemas.microsoft.com/office/drawing/2014/main" id="{88641F04-489D-4A1E-BC30-1221D8442CBD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51736" cy="37546"/>
          </a:xfrm>
          <a:custGeom>
            <a:avLst/>
            <a:gdLst>
              <a:gd name="T0" fmla="*/ 105 w 578"/>
              <a:gd name="T1" fmla="*/ 61 h 61"/>
              <a:gd name="T2" fmla="*/ 0 w 578"/>
              <a:gd name="T3" fmla="*/ 58 h 61"/>
              <a:gd name="T4" fmla="*/ 0 w 578"/>
              <a:gd name="T5" fmla="*/ 40 h 61"/>
              <a:gd name="T6" fmla="*/ 139 w 578"/>
              <a:gd name="T7" fmla="*/ 46 h 61"/>
              <a:gd name="T8" fmla="*/ 541 w 578"/>
              <a:gd name="T9" fmla="*/ 0 h 61"/>
              <a:gd name="T10" fmla="*/ 578 w 578"/>
              <a:gd name="T11" fmla="*/ 0 h 61"/>
              <a:gd name="T12" fmla="*/ 105 w 578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8" h="61">
                <a:moveTo>
                  <a:pt x="105" y="61"/>
                </a:moveTo>
                <a:cubicBezTo>
                  <a:pt x="70" y="61"/>
                  <a:pt x="35" y="60"/>
                  <a:pt x="0" y="58"/>
                </a:cubicBezTo>
                <a:lnTo>
                  <a:pt x="0" y="40"/>
                </a:lnTo>
                <a:cubicBezTo>
                  <a:pt x="46" y="44"/>
                  <a:pt x="93" y="46"/>
                  <a:pt x="139" y="46"/>
                </a:cubicBezTo>
                <a:cubicBezTo>
                  <a:pt x="280" y="46"/>
                  <a:pt x="416" y="28"/>
                  <a:pt x="541" y="0"/>
                </a:cubicBezTo>
                <a:lnTo>
                  <a:pt x="578" y="0"/>
                </a:lnTo>
                <a:cubicBezTo>
                  <a:pt x="433" y="36"/>
                  <a:pt x="272" y="61"/>
                  <a:pt x="105" y="61"/>
                </a:cubicBezTo>
              </a:path>
            </a:pathLst>
          </a:custGeom>
          <a:solidFill>
            <a:srgbClr val="B2D6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8" name="Freeform 24">
            <a:extLst>
              <a:ext uri="{FF2B5EF4-FFF2-40B4-BE49-F238E27FC236}">
                <a16:creationId xmlns:a16="http://schemas.microsoft.com/office/drawing/2014/main" id="{AE9F4D11-A713-4778-9FA6-B703ACEAAAF9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30000" cy="27665"/>
          </a:xfrm>
          <a:custGeom>
            <a:avLst/>
            <a:gdLst>
              <a:gd name="T0" fmla="*/ 139 w 541"/>
              <a:gd name="T1" fmla="*/ 46 h 46"/>
              <a:gd name="T2" fmla="*/ 0 w 541"/>
              <a:gd name="T3" fmla="*/ 40 h 46"/>
              <a:gd name="T4" fmla="*/ 0 w 541"/>
              <a:gd name="T5" fmla="*/ 22 h 46"/>
              <a:gd name="T6" fmla="*/ 172 w 541"/>
              <a:gd name="T7" fmla="*/ 31 h 46"/>
              <a:gd name="T8" fmla="*/ 498 w 541"/>
              <a:gd name="T9" fmla="*/ 0 h 46"/>
              <a:gd name="T10" fmla="*/ 541 w 541"/>
              <a:gd name="T11" fmla="*/ 0 h 46"/>
              <a:gd name="T12" fmla="*/ 139 w 541"/>
              <a:gd name="T13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1" h="46">
                <a:moveTo>
                  <a:pt x="139" y="46"/>
                </a:moveTo>
                <a:cubicBezTo>
                  <a:pt x="93" y="46"/>
                  <a:pt x="46" y="44"/>
                  <a:pt x="0" y="40"/>
                </a:cubicBezTo>
                <a:lnTo>
                  <a:pt x="0" y="22"/>
                </a:lnTo>
                <a:cubicBezTo>
                  <a:pt x="58" y="28"/>
                  <a:pt x="115" y="31"/>
                  <a:pt x="172" y="31"/>
                </a:cubicBezTo>
                <a:cubicBezTo>
                  <a:pt x="285" y="31"/>
                  <a:pt x="395" y="19"/>
                  <a:pt x="498" y="0"/>
                </a:cubicBezTo>
                <a:lnTo>
                  <a:pt x="541" y="0"/>
                </a:lnTo>
                <a:cubicBezTo>
                  <a:pt x="416" y="28"/>
                  <a:pt x="280" y="46"/>
                  <a:pt x="139" y="46"/>
                </a:cubicBezTo>
              </a:path>
            </a:pathLst>
          </a:custGeom>
          <a:solidFill>
            <a:srgbClr val="B1D5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9" name="Freeform 25">
            <a:extLst>
              <a:ext uri="{FF2B5EF4-FFF2-40B4-BE49-F238E27FC236}">
                <a16:creationId xmlns:a16="http://schemas.microsoft.com/office/drawing/2014/main" id="{83827909-AA1C-4F6D-8AB4-2D275F5866E4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04311" cy="19760"/>
          </a:xfrm>
          <a:custGeom>
            <a:avLst/>
            <a:gdLst>
              <a:gd name="T0" fmla="*/ 172 w 498"/>
              <a:gd name="T1" fmla="*/ 31 h 31"/>
              <a:gd name="T2" fmla="*/ 0 w 498"/>
              <a:gd name="T3" fmla="*/ 22 h 31"/>
              <a:gd name="T4" fmla="*/ 0 w 498"/>
              <a:gd name="T5" fmla="*/ 3 h 31"/>
              <a:gd name="T6" fmla="*/ 204 w 498"/>
              <a:gd name="T7" fmla="*/ 17 h 31"/>
              <a:gd name="T8" fmla="*/ 441 w 498"/>
              <a:gd name="T9" fmla="*/ 0 h 31"/>
              <a:gd name="T10" fmla="*/ 498 w 498"/>
              <a:gd name="T11" fmla="*/ 0 h 31"/>
              <a:gd name="T12" fmla="*/ 172 w 498"/>
              <a:gd name="T13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8" h="31">
                <a:moveTo>
                  <a:pt x="172" y="31"/>
                </a:moveTo>
                <a:cubicBezTo>
                  <a:pt x="115" y="31"/>
                  <a:pt x="58" y="28"/>
                  <a:pt x="0" y="22"/>
                </a:cubicBezTo>
                <a:lnTo>
                  <a:pt x="0" y="3"/>
                </a:lnTo>
                <a:cubicBezTo>
                  <a:pt x="69" y="13"/>
                  <a:pt x="137" y="17"/>
                  <a:pt x="204" y="17"/>
                </a:cubicBezTo>
                <a:cubicBezTo>
                  <a:pt x="286" y="17"/>
                  <a:pt x="365" y="11"/>
                  <a:pt x="441" y="0"/>
                </a:cubicBezTo>
                <a:lnTo>
                  <a:pt x="498" y="0"/>
                </a:lnTo>
                <a:cubicBezTo>
                  <a:pt x="395" y="19"/>
                  <a:pt x="285" y="31"/>
                  <a:pt x="172" y="31"/>
                </a:cubicBezTo>
                <a:close/>
              </a:path>
            </a:pathLst>
          </a:custGeom>
          <a:solidFill>
            <a:srgbClr val="B1D5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0" name="Freeform 26">
            <a:extLst>
              <a:ext uri="{FF2B5EF4-FFF2-40B4-BE49-F238E27FC236}">
                <a16:creationId xmlns:a16="http://schemas.microsoft.com/office/drawing/2014/main" id="{7278F76B-3BDA-4BF5-B0B5-D52EA8C55315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268742" cy="9881"/>
          </a:xfrm>
          <a:custGeom>
            <a:avLst/>
            <a:gdLst>
              <a:gd name="T0" fmla="*/ 204 w 441"/>
              <a:gd name="T1" fmla="*/ 17 h 17"/>
              <a:gd name="T2" fmla="*/ 0 w 441"/>
              <a:gd name="T3" fmla="*/ 3 h 17"/>
              <a:gd name="T4" fmla="*/ 0 w 441"/>
              <a:gd name="T5" fmla="*/ 0 h 17"/>
              <a:gd name="T6" fmla="*/ 131 w 441"/>
              <a:gd name="T7" fmla="*/ 0 h 17"/>
              <a:gd name="T8" fmla="*/ 236 w 441"/>
              <a:gd name="T9" fmla="*/ 4 h 17"/>
              <a:gd name="T10" fmla="*/ 343 w 441"/>
              <a:gd name="T11" fmla="*/ 0 h 17"/>
              <a:gd name="T12" fmla="*/ 441 w 441"/>
              <a:gd name="T13" fmla="*/ 0 h 17"/>
              <a:gd name="T14" fmla="*/ 204 w 441"/>
              <a:gd name="T15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1" h="17">
                <a:moveTo>
                  <a:pt x="204" y="17"/>
                </a:moveTo>
                <a:cubicBezTo>
                  <a:pt x="137" y="17"/>
                  <a:pt x="69" y="13"/>
                  <a:pt x="0" y="3"/>
                </a:cubicBezTo>
                <a:lnTo>
                  <a:pt x="0" y="0"/>
                </a:lnTo>
                <a:lnTo>
                  <a:pt x="131" y="0"/>
                </a:lnTo>
                <a:cubicBezTo>
                  <a:pt x="166" y="2"/>
                  <a:pt x="201" y="4"/>
                  <a:pt x="236" y="4"/>
                </a:cubicBezTo>
                <a:cubicBezTo>
                  <a:pt x="272" y="4"/>
                  <a:pt x="308" y="2"/>
                  <a:pt x="343" y="0"/>
                </a:cubicBezTo>
                <a:lnTo>
                  <a:pt x="441" y="0"/>
                </a:lnTo>
                <a:cubicBezTo>
                  <a:pt x="365" y="11"/>
                  <a:pt x="286" y="17"/>
                  <a:pt x="204" y="17"/>
                </a:cubicBezTo>
              </a:path>
            </a:pathLst>
          </a:custGeom>
          <a:solidFill>
            <a:srgbClr val="B0D5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1" name="Freeform 27">
            <a:extLst>
              <a:ext uri="{FF2B5EF4-FFF2-40B4-BE49-F238E27FC236}">
                <a16:creationId xmlns:a16="http://schemas.microsoft.com/office/drawing/2014/main" id="{64CF496F-EB24-478C-9CB1-9999FCD58D1A}"/>
              </a:ext>
            </a:extLst>
          </p:cNvPr>
          <p:cNvSpPr>
            <a:spLocks/>
          </p:cNvSpPr>
          <p:nvPr/>
        </p:nvSpPr>
        <p:spPr bwMode="auto">
          <a:xfrm>
            <a:off x="5852971" y="4133414"/>
            <a:ext cx="128444" cy="1977"/>
          </a:xfrm>
          <a:custGeom>
            <a:avLst/>
            <a:gdLst>
              <a:gd name="T0" fmla="*/ 105 w 212"/>
              <a:gd name="T1" fmla="*/ 4 h 4"/>
              <a:gd name="T2" fmla="*/ 0 w 212"/>
              <a:gd name="T3" fmla="*/ 0 h 4"/>
              <a:gd name="T4" fmla="*/ 212 w 212"/>
              <a:gd name="T5" fmla="*/ 0 h 4"/>
              <a:gd name="T6" fmla="*/ 105 w 212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2" h="4">
                <a:moveTo>
                  <a:pt x="105" y="4"/>
                </a:moveTo>
                <a:cubicBezTo>
                  <a:pt x="70" y="4"/>
                  <a:pt x="35" y="2"/>
                  <a:pt x="0" y="0"/>
                </a:cubicBezTo>
                <a:lnTo>
                  <a:pt x="212" y="0"/>
                </a:lnTo>
                <a:cubicBezTo>
                  <a:pt x="177" y="2"/>
                  <a:pt x="141" y="4"/>
                  <a:pt x="105" y="4"/>
                </a:cubicBezTo>
              </a:path>
            </a:pathLst>
          </a:custGeom>
          <a:solidFill>
            <a:srgbClr val="AFD4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2" name="Freeform 28">
            <a:extLst>
              <a:ext uri="{FF2B5EF4-FFF2-40B4-BE49-F238E27FC236}">
                <a16:creationId xmlns:a16="http://schemas.microsoft.com/office/drawing/2014/main" id="{4ED322C9-CD4C-42DD-86B4-EDE70F2B89C5}"/>
              </a:ext>
            </a:extLst>
          </p:cNvPr>
          <p:cNvSpPr>
            <a:spLocks/>
          </p:cNvSpPr>
          <p:nvPr/>
        </p:nvSpPr>
        <p:spPr bwMode="auto">
          <a:xfrm>
            <a:off x="5321414" y="1926170"/>
            <a:ext cx="841796" cy="2140059"/>
          </a:xfrm>
          <a:custGeom>
            <a:avLst/>
            <a:gdLst>
              <a:gd name="T0" fmla="*/ 0 w 1383"/>
              <a:gd name="T1" fmla="*/ 1365 h 3518"/>
              <a:gd name="T2" fmla="*/ 348 w 1383"/>
              <a:gd name="T3" fmla="*/ 2347 h 3518"/>
              <a:gd name="T4" fmla="*/ 665 w 1383"/>
              <a:gd name="T5" fmla="*/ 3074 h 3518"/>
              <a:gd name="T6" fmla="*/ 702 w 1383"/>
              <a:gd name="T7" fmla="*/ 3423 h 3518"/>
              <a:gd name="T8" fmla="*/ 804 w 1383"/>
              <a:gd name="T9" fmla="*/ 3518 h 3518"/>
              <a:gd name="T10" fmla="*/ 1383 w 1383"/>
              <a:gd name="T11" fmla="*/ 3518 h 3518"/>
              <a:gd name="T12" fmla="*/ 1383 w 1383"/>
              <a:gd name="T13" fmla="*/ 0 h 3518"/>
              <a:gd name="T14" fmla="*/ 0 w 1383"/>
              <a:gd name="T15" fmla="*/ 1365 h 3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3" h="3518">
                <a:moveTo>
                  <a:pt x="0" y="1365"/>
                </a:moveTo>
                <a:cubicBezTo>
                  <a:pt x="0" y="1724"/>
                  <a:pt x="127" y="2076"/>
                  <a:pt x="348" y="2347"/>
                </a:cubicBezTo>
                <a:cubicBezTo>
                  <a:pt x="454" y="2525"/>
                  <a:pt x="635" y="2852"/>
                  <a:pt x="665" y="3074"/>
                </a:cubicBezTo>
                <a:cubicBezTo>
                  <a:pt x="691" y="3260"/>
                  <a:pt x="696" y="3340"/>
                  <a:pt x="702" y="3423"/>
                </a:cubicBezTo>
                <a:cubicBezTo>
                  <a:pt x="706" y="3476"/>
                  <a:pt x="751" y="3518"/>
                  <a:pt x="804" y="3518"/>
                </a:cubicBezTo>
                <a:lnTo>
                  <a:pt x="1383" y="3518"/>
                </a:lnTo>
                <a:lnTo>
                  <a:pt x="1383" y="0"/>
                </a:lnTo>
                <a:cubicBezTo>
                  <a:pt x="630" y="6"/>
                  <a:pt x="0" y="611"/>
                  <a:pt x="0" y="1365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6CE051C8-CA4E-4AC4-9DB5-FB1D887FD76B}"/>
              </a:ext>
            </a:extLst>
          </p:cNvPr>
          <p:cNvSpPr>
            <a:spLocks/>
          </p:cNvSpPr>
          <p:nvPr/>
        </p:nvSpPr>
        <p:spPr bwMode="auto">
          <a:xfrm>
            <a:off x="6163210" y="1926170"/>
            <a:ext cx="853652" cy="2140059"/>
          </a:xfrm>
          <a:custGeom>
            <a:avLst/>
            <a:gdLst>
              <a:gd name="T0" fmla="*/ 696 w 1404"/>
              <a:gd name="T1" fmla="*/ 3419 h 3518"/>
              <a:gd name="T2" fmla="*/ 743 w 1404"/>
              <a:gd name="T3" fmla="*/ 3052 h 3518"/>
              <a:gd name="T4" fmla="*/ 1107 w 1404"/>
              <a:gd name="T5" fmla="*/ 2264 h 3518"/>
              <a:gd name="T6" fmla="*/ 1404 w 1404"/>
              <a:gd name="T7" fmla="*/ 1365 h 3518"/>
              <a:gd name="T8" fmla="*/ 11 w 1404"/>
              <a:gd name="T9" fmla="*/ 0 h 3518"/>
              <a:gd name="T10" fmla="*/ 0 w 1404"/>
              <a:gd name="T11" fmla="*/ 0 h 3518"/>
              <a:gd name="T12" fmla="*/ 0 w 1404"/>
              <a:gd name="T13" fmla="*/ 3518 h 3518"/>
              <a:gd name="T14" fmla="*/ 594 w 1404"/>
              <a:gd name="T15" fmla="*/ 3518 h 3518"/>
              <a:gd name="T16" fmla="*/ 696 w 1404"/>
              <a:gd name="T17" fmla="*/ 3419 h 3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04" h="3518">
                <a:moveTo>
                  <a:pt x="696" y="3419"/>
                </a:moveTo>
                <a:cubicBezTo>
                  <a:pt x="700" y="3333"/>
                  <a:pt x="705" y="3247"/>
                  <a:pt x="743" y="3052"/>
                </a:cubicBezTo>
                <a:cubicBezTo>
                  <a:pt x="795" y="2781"/>
                  <a:pt x="1028" y="2391"/>
                  <a:pt x="1107" y="2264"/>
                </a:cubicBezTo>
                <a:cubicBezTo>
                  <a:pt x="1294" y="2006"/>
                  <a:pt x="1404" y="1688"/>
                  <a:pt x="1404" y="1365"/>
                </a:cubicBezTo>
                <a:cubicBezTo>
                  <a:pt x="1404" y="607"/>
                  <a:pt x="768" y="0"/>
                  <a:pt x="11" y="0"/>
                </a:cubicBezTo>
                <a:cubicBezTo>
                  <a:pt x="7" y="0"/>
                  <a:pt x="3" y="0"/>
                  <a:pt x="0" y="0"/>
                </a:cubicBezTo>
                <a:lnTo>
                  <a:pt x="0" y="3518"/>
                </a:lnTo>
                <a:lnTo>
                  <a:pt x="594" y="3518"/>
                </a:lnTo>
                <a:cubicBezTo>
                  <a:pt x="649" y="3518"/>
                  <a:pt x="694" y="3474"/>
                  <a:pt x="696" y="3419"/>
                </a:cubicBezTo>
              </a:path>
            </a:pathLst>
          </a:custGeom>
          <a:solidFill>
            <a:srgbClr val="1957A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57157C96-190D-4E65-860B-C761F7966E72}"/>
              </a:ext>
            </a:extLst>
          </p:cNvPr>
          <p:cNvSpPr>
            <a:spLocks/>
          </p:cNvSpPr>
          <p:nvPr/>
        </p:nvSpPr>
        <p:spPr bwMode="auto">
          <a:xfrm>
            <a:off x="5771953" y="4133414"/>
            <a:ext cx="391257" cy="128444"/>
          </a:xfrm>
          <a:custGeom>
            <a:avLst/>
            <a:gdLst>
              <a:gd name="T0" fmla="*/ 0 w 198"/>
              <a:gd name="T1" fmla="*/ 0 h 65"/>
              <a:gd name="T2" fmla="*/ 0 w 198"/>
              <a:gd name="T3" fmla="*/ 65 h 65"/>
              <a:gd name="T4" fmla="*/ 198 w 198"/>
              <a:gd name="T5" fmla="*/ 49 h 65"/>
              <a:gd name="T6" fmla="*/ 198 w 198"/>
              <a:gd name="T7" fmla="*/ 0 h 65"/>
              <a:gd name="T8" fmla="*/ 0 w 198"/>
              <a:gd name="T9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8" h="65">
                <a:moveTo>
                  <a:pt x="0" y="0"/>
                </a:moveTo>
                <a:lnTo>
                  <a:pt x="0" y="65"/>
                </a:lnTo>
                <a:lnTo>
                  <a:pt x="198" y="49"/>
                </a:lnTo>
                <a:lnTo>
                  <a:pt x="198" y="0"/>
                </a:lnTo>
                <a:lnTo>
                  <a:pt x="0" y="0"/>
                </a:lnTo>
                <a:close/>
              </a:path>
            </a:pathLst>
          </a:custGeom>
          <a:solidFill>
            <a:srgbClr val="4845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F27B7B5F-0C72-4BAD-B168-9730FFCBB7DC}"/>
              </a:ext>
            </a:extLst>
          </p:cNvPr>
          <p:cNvSpPr>
            <a:spLocks/>
          </p:cNvSpPr>
          <p:nvPr/>
        </p:nvSpPr>
        <p:spPr bwMode="auto">
          <a:xfrm>
            <a:off x="6163210" y="4133414"/>
            <a:ext cx="401138" cy="96827"/>
          </a:xfrm>
          <a:custGeom>
            <a:avLst/>
            <a:gdLst>
              <a:gd name="T0" fmla="*/ 203 w 203"/>
              <a:gd name="T1" fmla="*/ 0 h 49"/>
              <a:gd name="T2" fmla="*/ 0 w 203"/>
              <a:gd name="T3" fmla="*/ 0 h 49"/>
              <a:gd name="T4" fmla="*/ 0 w 203"/>
              <a:gd name="T5" fmla="*/ 49 h 49"/>
              <a:gd name="T6" fmla="*/ 203 w 203"/>
              <a:gd name="T7" fmla="*/ 33 h 49"/>
              <a:gd name="T8" fmla="*/ 203 w 203"/>
              <a:gd name="T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49">
                <a:moveTo>
                  <a:pt x="203" y="0"/>
                </a:moveTo>
                <a:lnTo>
                  <a:pt x="0" y="0"/>
                </a:lnTo>
                <a:lnTo>
                  <a:pt x="0" y="49"/>
                </a:lnTo>
                <a:lnTo>
                  <a:pt x="203" y="33"/>
                </a:lnTo>
                <a:lnTo>
                  <a:pt x="203" y="0"/>
                </a:lnTo>
                <a:close/>
              </a:path>
            </a:pathLst>
          </a:custGeom>
          <a:solidFill>
            <a:srgbClr val="7A7B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6" name="Rectangle 32">
            <a:extLst>
              <a:ext uri="{FF2B5EF4-FFF2-40B4-BE49-F238E27FC236}">
                <a16:creationId xmlns:a16="http://schemas.microsoft.com/office/drawing/2014/main" id="{3824F03B-DE6B-4859-8727-6E093EEB5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1953" y="4293474"/>
            <a:ext cx="391257" cy="96827"/>
          </a:xfrm>
          <a:prstGeom prst="rect">
            <a:avLst/>
          </a:prstGeom>
          <a:solidFill>
            <a:srgbClr val="4845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7" name="Rectangle 33">
            <a:extLst>
              <a:ext uri="{FF2B5EF4-FFF2-40B4-BE49-F238E27FC236}">
                <a16:creationId xmlns:a16="http://schemas.microsoft.com/office/drawing/2014/main" id="{3583FADD-F24A-42B5-B558-9A286FCE8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3210" y="4293474"/>
            <a:ext cx="401138" cy="96827"/>
          </a:xfrm>
          <a:prstGeom prst="rect">
            <a:avLst/>
          </a:prstGeom>
          <a:solidFill>
            <a:srgbClr val="7A7B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8" name="Freeform 34">
            <a:extLst>
              <a:ext uri="{FF2B5EF4-FFF2-40B4-BE49-F238E27FC236}">
                <a16:creationId xmlns:a16="http://schemas.microsoft.com/office/drawing/2014/main" id="{AA5D4459-411B-44F5-8D7E-EB2F8C0FC820}"/>
              </a:ext>
            </a:extLst>
          </p:cNvPr>
          <p:cNvSpPr>
            <a:spLocks/>
          </p:cNvSpPr>
          <p:nvPr/>
        </p:nvSpPr>
        <p:spPr bwMode="auto">
          <a:xfrm>
            <a:off x="5771953" y="4427845"/>
            <a:ext cx="391257" cy="118563"/>
          </a:xfrm>
          <a:custGeom>
            <a:avLst/>
            <a:gdLst>
              <a:gd name="T0" fmla="*/ 0 w 198"/>
              <a:gd name="T1" fmla="*/ 0 h 60"/>
              <a:gd name="T2" fmla="*/ 0 w 198"/>
              <a:gd name="T3" fmla="*/ 60 h 60"/>
              <a:gd name="T4" fmla="*/ 198 w 198"/>
              <a:gd name="T5" fmla="*/ 48 h 60"/>
              <a:gd name="T6" fmla="*/ 198 w 198"/>
              <a:gd name="T7" fmla="*/ 0 h 60"/>
              <a:gd name="T8" fmla="*/ 0 w 198"/>
              <a:gd name="T9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8" h="60">
                <a:moveTo>
                  <a:pt x="0" y="0"/>
                </a:moveTo>
                <a:lnTo>
                  <a:pt x="0" y="60"/>
                </a:lnTo>
                <a:lnTo>
                  <a:pt x="198" y="48"/>
                </a:lnTo>
                <a:lnTo>
                  <a:pt x="198" y="0"/>
                </a:lnTo>
                <a:lnTo>
                  <a:pt x="0" y="0"/>
                </a:lnTo>
                <a:close/>
              </a:path>
            </a:pathLst>
          </a:custGeom>
          <a:solidFill>
            <a:srgbClr val="4845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9" name="Freeform 35">
            <a:extLst>
              <a:ext uri="{FF2B5EF4-FFF2-40B4-BE49-F238E27FC236}">
                <a16:creationId xmlns:a16="http://schemas.microsoft.com/office/drawing/2014/main" id="{E4D2C082-7675-4A41-9D8F-B7379D21D448}"/>
              </a:ext>
            </a:extLst>
          </p:cNvPr>
          <p:cNvSpPr>
            <a:spLocks/>
          </p:cNvSpPr>
          <p:nvPr/>
        </p:nvSpPr>
        <p:spPr bwMode="auto">
          <a:xfrm>
            <a:off x="6163210" y="4427845"/>
            <a:ext cx="401138" cy="94850"/>
          </a:xfrm>
          <a:custGeom>
            <a:avLst/>
            <a:gdLst>
              <a:gd name="T0" fmla="*/ 203 w 203"/>
              <a:gd name="T1" fmla="*/ 0 h 48"/>
              <a:gd name="T2" fmla="*/ 0 w 203"/>
              <a:gd name="T3" fmla="*/ 0 h 48"/>
              <a:gd name="T4" fmla="*/ 0 w 203"/>
              <a:gd name="T5" fmla="*/ 48 h 48"/>
              <a:gd name="T6" fmla="*/ 203 w 203"/>
              <a:gd name="T7" fmla="*/ 34 h 48"/>
              <a:gd name="T8" fmla="*/ 203 w 203"/>
              <a:gd name="T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" h="48">
                <a:moveTo>
                  <a:pt x="203" y="0"/>
                </a:moveTo>
                <a:lnTo>
                  <a:pt x="0" y="0"/>
                </a:lnTo>
                <a:lnTo>
                  <a:pt x="0" y="48"/>
                </a:lnTo>
                <a:lnTo>
                  <a:pt x="203" y="34"/>
                </a:lnTo>
                <a:lnTo>
                  <a:pt x="203" y="0"/>
                </a:lnTo>
                <a:close/>
              </a:path>
            </a:pathLst>
          </a:custGeom>
          <a:solidFill>
            <a:srgbClr val="7A7B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id="{9FB4D4A8-9D3D-4073-A7C1-89F08C473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1953" y="4585929"/>
            <a:ext cx="391257" cy="37546"/>
          </a:xfrm>
          <a:prstGeom prst="rect">
            <a:avLst/>
          </a:prstGeom>
          <a:solidFill>
            <a:srgbClr val="4845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1" name="Rectangle 37">
            <a:extLst>
              <a:ext uri="{FF2B5EF4-FFF2-40B4-BE49-F238E27FC236}">
                <a16:creationId xmlns:a16="http://schemas.microsoft.com/office/drawing/2014/main" id="{F55F914D-65D7-4A37-904F-DE8A86953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3210" y="4585929"/>
            <a:ext cx="401138" cy="37546"/>
          </a:xfrm>
          <a:prstGeom prst="rect">
            <a:avLst/>
          </a:prstGeom>
          <a:solidFill>
            <a:srgbClr val="7A7B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2" name="Freeform 38">
            <a:extLst>
              <a:ext uri="{FF2B5EF4-FFF2-40B4-BE49-F238E27FC236}">
                <a16:creationId xmlns:a16="http://schemas.microsoft.com/office/drawing/2014/main" id="{0F2554EA-48D1-4E8E-A8ED-E3139ED3E047}"/>
              </a:ext>
            </a:extLst>
          </p:cNvPr>
          <p:cNvSpPr>
            <a:spLocks/>
          </p:cNvSpPr>
          <p:nvPr/>
        </p:nvSpPr>
        <p:spPr bwMode="auto">
          <a:xfrm>
            <a:off x="5771953" y="4661019"/>
            <a:ext cx="391257" cy="213413"/>
          </a:xfrm>
          <a:custGeom>
            <a:avLst/>
            <a:gdLst>
              <a:gd name="T0" fmla="*/ 0 w 641"/>
              <a:gd name="T1" fmla="*/ 0 h 352"/>
              <a:gd name="T2" fmla="*/ 0 w 641"/>
              <a:gd name="T3" fmla="*/ 87 h 352"/>
              <a:gd name="T4" fmla="*/ 641 w 641"/>
              <a:gd name="T5" fmla="*/ 352 h 352"/>
              <a:gd name="T6" fmla="*/ 641 w 641"/>
              <a:gd name="T7" fmla="*/ 0 h 352"/>
              <a:gd name="T8" fmla="*/ 0 w 641"/>
              <a:gd name="T9" fmla="*/ 0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1" h="352">
                <a:moveTo>
                  <a:pt x="0" y="0"/>
                </a:moveTo>
                <a:lnTo>
                  <a:pt x="0" y="87"/>
                </a:lnTo>
                <a:cubicBezTo>
                  <a:pt x="0" y="87"/>
                  <a:pt x="379" y="335"/>
                  <a:pt x="641" y="352"/>
                </a:cubicBezTo>
                <a:lnTo>
                  <a:pt x="641" y="0"/>
                </a:lnTo>
                <a:lnTo>
                  <a:pt x="0" y="0"/>
                </a:lnTo>
                <a:close/>
              </a:path>
            </a:pathLst>
          </a:custGeom>
          <a:solidFill>
            <a:srgbClr val="4845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3" name="Freeform 39">
            <a:extLst>
              <a:ext uri="{FF2B5EF4-FFF2-40B4-BE49-F238E27FC236}">
                <a16:creationId xmlns:a16="http://schemas.microsoft.com/office/drawing/2014/main" id="{6B4C1774-FD76-43B4-AC2C-7B88EB83494A}"/>
              </a:ext>
            </a:extLst>
          </p:cNvPr>
          <p:cNvSpPr>
            <a:spLocks/>
          </p:cNvSpPr>
          <p:nvPr/>
        </p:nvSpPr>
        <p:spPr bwMode="auto">
          <a:xfrm>
            <a:off x="6163210" y="4661019"/>
            <a:ext cx="401138" cy="217365"/>
          </a:xfrm>
          <a:custGeom>
            <a:avLst/>
            <a:gdLst>
              <a:gd name="T0" fmla="*/ 662 w 662"/>
              <a:gd name="T1" fmla="*/ 87 h 360"/>
              <a:gd name="T2" fmla="*/ 662 w 662"/>
              <a:gd name="T3" fmla="*/ 0 h 360"/>
              <a:gd name="T4" fmla="*/ 0 w 662"/>
              <a:gd name="T5" fmla="*/ 0 h 360"/>
              <a:gd name="T6" fmla="*/ 0 w 662"/>
              <a:gd name="T7" fmla="*/ 352 h 360"/>
              <a:gd name="T8" fmla="*/ 17 w 662"/>
              <a:gd name="T9" fmla="*/ 353 h 360"/>
              <a:gd name="T10" fmla="*/ 662 w 662"/>
              <a:gd name="T11" fmla="*/ 87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2" h="360">
                <a:moveTo>
                  <a:pt x="662" y="87"/>
                </a:moveTo>
                <a:lnTo>
                  <a:pt x="662" y="0"/>
                </a:lnTo>
                <a:lnTo>
                  <a:pt x="0" y="0"/>
                </a:lnTo>
                <a:lnTo>
                  <a:pt x="0" y="352"/>
                </a:lnTo>
                <a:cubicBezTo>
                  <a:pt x="5" y="352"/>
                  <a:pt x="11" y="353"/>
                  <a:pt x="17" y="353"/>
                </a:cubicBezTo>
                <a:cubicBezTo>
                  <a:pt x="279" y="360"/>
                  <a:pt x="662" y="87"/>
                  <a:pt x="662" y="87"/>
                </a:cubicBezTo>
              </a:path>
            </a:pathLst>
          </a:custGeom>
          <a:solidFill>
            <a:srgbClr val="7A7B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4B84931-EA99-4F51-8B5F-6ED9A7465583}"/>
              </a:ext>
            </a:extLst>
          </p:cNvPr>
          <p:cNvSpPr/>
          <p:nvPr/>
        </p:nvSpPr>
        <p:spPr>
          <a:xfrm>
            <a:off x="457200" y="1053533"/>
            <a:ext cx="68036" cy="68036"/>
          </a:xfrm>
          <a:prstGeom prst="ellipse">
            <a:avLst/>
          </a:prstGeom>
          <a:solidFill>
            <a:srgbClr val="7F7F7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96CA18B-EA20-459C-AE8F-1BD76F00B453}"/>
              </a:ext>
            </a:extLst>
          </p:cNvPr>
          <p:cNvSpPr/>
          <p:nvPr/>
        </p:nvSpPr>
        <p:spPr>
          <a:xfrm>
            <a:off x="11790445" y="1053533"/>
            <a:ext cx="68036" cy="68036"/>
          </a:xfrm>
          <a:prstGeom prst="ellipse">
            <a:avLst/>
          </a:prstGeom>
          <a:solidFill>
            <a:srgbClr val="1957A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B1DC0519-CEAD-47D2-80DF-4C69BD057362}"/>
              </a:ext>
            </a:extLst>
          </p:cNvPr>
          <p:cNvSpPr txBox="1">
            <a:spLocks/>
          </p:cNvSpPr>
          <p:nvPr/>
        </p:nvSpPr>
        <p:spPr>
          <a:xfrm>
            <a:off x="625848" y="181418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Predicting the next 6 months revenue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BF12DD8-3A04-4398-93FB-CE6EFCC75FC9}"/>
              </a:ext>
            </a:extLst>
          </p:cNvPr>
          <p:cNvSpPr/>
          <p:nvPr/>
        </p:nvSpPr>
        <p:spPr>
          <a:xfrm>
            <a:off x="1299837" y="1281355"/>
            <a:ext cx="38397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the R,F and M values from the first 6 months for prediction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E6B2B27-1E7F-45EF-B113-B4A2B2D27CA0}"/>
              </a:ext>
            </a:extLst>
          </p:cNvPr>
          <p:cNvSpPr/>
          <p:nvPr/>
        </p:nvSpPr>
        <p:spPr>
          <a:xfrm>
            <a:off x="599655" y="1344706"/>
            <a:ext cx="454828" cy="437650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148000D-567F-428F-991D-8215E47209C2}"/>
              </a:ext>
            </a:extLst>
          </p:cNvPr>
          <p:cNvSpPr/>
          <p:nvPr/>
        </p:nvSpPr>
        <p:spPr>
          <a:xfrm>
            <a:off x="1299837" y="2036377"/>
            <a:ext cx="38397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 an R-squared value of 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0.29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018232E-1759-495D-AE19-1753ACCAD4D2}"/>
              </a:ext>
            </a:extLst>
          </p:cNvPr>
          <p:cNvSpPr/>
          <p:nvPr/>
        </p:nvSpPr>
        <p:spPr>
          <a:xfrm>
            <a:off x="599655" y="1982210"/>
            <a:ext cx="454828" cy="437650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39D3BE7-62A8-417C-A980-0AE4F99AE155}"/>
              </a:ext>
            </a:extLst>
          </p:cNvPr>
          <p:cNvSpPr/>
          <p:nvPr/>
        </p:nvSpPr>
        <p:spPr>
          <a:xfrm>
            <a:off x="7770494" y="1235496"/>
            <a:ext cx="38397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the R,F and M values from the first 6 months and included the features ‘Active Months’ and ‘Average Basket’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C587EFC-DC79-4065-BF9F-2F4A4B5064B5}"/>
              </a:ext>
            </a:extLst>
          </p:cNvPr>
          <p:cNvSpPr/>
          <p:nvPr/>
        </p:nvSpPr>
        <p:spPr>
          <a:xfrm>
            <a:off x="7070312" y="1298847"/>
            <a:ext cx="454828" cy="4376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EDD6A32-E2C3-46C1-8162-8E6B5715EDFE}"/>
              </a:ext>
            </a:extLst>
          </p:cNvPr>
          <p:cNvSpPr/>
          <p:nvPr/>
        </p:nvSpPr>
        <p:spPr>
          <a:xfrm>
            <a:off x="7770494" y="1990518"/>
            <a:ext cx="38397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 an R-squared value of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0.77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DAC4F59-CAC1-4E40-8449-E4A81A97EDC5}"/>
              </a:ext>
            </a:extLst>
          </p:cNvPr>
          <p:cNvSpPr/>
          <p:nvPr/>
        </p:nvSpPr>
        <p:spPr>
          <a:xfrm>
            <a:off x="7070312" y="1936351"/>
            <a:ext cx="454828" cy="43765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C61A6F15-25C7-4C1F-8CFD-1341386F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271" y="3247159"/>
            <a:ext cx="5010912" cy="2752631"/>
          </a:xfrm>
          <a:prstGeom prst="rect">
            <a:avLst/>
          </a:prstGeom>
        </p:spPr>
      </p:pic>
      <p:sp>
        <p:nvSpPr>
          <p:cNvPr id="72" name="Oval 71">
            <a:extLst>
              <a:ext uri="{FF2B5EF4-FFF2-40B4-BE49-F238E27FC236}">
                <a16:creationId xmlns:a16="http://schemas.microsoft.com/office/drawing/2014/main" id="{CCB9AA8B-F37A-4151-9518-FB674C9DB128}"/>
              </a:ext>
            </a:extLst>
          </p:cNvPr>
          <p:cNvSpPr/>
          <p:nvPr/>
        </p:nvSpPr>
        <p:spPr>
          <a:xfrm>
            <a:off x="9260541" y="3450114"/>
            <a:ext cx="2456329" cy="251012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ED6EC90-8076-4012-B183-D34316EC7287}"/>
              </a:ext>
            </a:extLst>
          </p:cNvPr>
          <p:cNvSpPr/>
          <p:nvPr/>
        </p:nvSpPr>
        <p:spPr>
          <a:xfrm>
            <a:off x="10007171" y="4997375"/>
            <a:ext cx="517394" cy="929351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F91AE8C9-B17B-404D-AAE1-0E6774BB3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36" y="3373914"/>
            <a:ext cx="5009923" cy="2743200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B1C6BDF2-216A-4A40-9072-CC3D2C3516E0}"/>
              </a:ext>
            </a:extLst>
          </p:cNvPr>
          <p:cNvSpPr/>
          <p:nvPr/>
        </p:nvSpPr>
        <p:spPr>
          <a:xfrm>
            <a:off x="2892535" y="3623628"/>
            <a:ext cx="2642623" cy="23119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7D371313-7461-4C0A-AB6F-FED9F9337368}"/>
              </a:ext>
            </a:extLst>
          </p:cNvPr>
          <p:cNvSpPr/>
          <p:nvPr/>
        </p:nvSpPr>
        <p:spPr>
          <a:xfrm>
            <a:off x="3477801" y="5209278"/>
            <a:ext cx="565282" cy="907836"/>
          </a:xfrm>
          <a:prstGeom prst="ellipse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045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3" name="Elbow Connector 213">
            <a:extLst>
              <a:ext uri="{FF2B5EF4-FFF2-40B4-BE49-F238E27FC236}">
                <a16:creationId xmlns:a16="http://schemas.microsoft.com/office/drawing/2014/main" id="{08F202DE-FB0F-4F43-A488-CFD9DDD6B176}"/>
              </a:ext>
            </a:extLst>
          </p:cNvPr>
          <p:cNvCxnSpPr>
            <a:cxnSpLocks/>
          </p:cNvCxnSpPr>
          <p:nvPr/>
        </p:nvCxnSpPr>
        <p:spPr>
          <a:xfrm>
            <a:off x="3030633" y="2589910"/>
            <a:ext cx="1395209" cy="1857301"/>
          </a:xfrm>
          <a:prstGeom prst="bentConnector2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Elbow Connector 214">
            <a:extLst>
              <a:ext uri="{FF2B5EF4-FFF2-40B4-BE49-F238E27FC236}">
                <a16:creationId xmlns:a16="http://schemas.microsoft.com/office/drawing/2014/main" id="{73F7A4F4-9A13-4A97-ADAF-A405F519DB66}"/>
              </a:ext>
            </a:extLst>
          </p:cNvPr>
          <p:cNvCxnSpPr>
            <a:cxnSpLocks/>
          </p:cNvCxnSpPr>
          <p:nvPr/>
        </p:nvCxnSpPr>
        <p:spPr>
          <a:xfrm rot="10800000" flipV="1">
            <a:off x="7206851" y="2606932"/>
            <a:ext cx="1401600" cy="108529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Elbow Connector 215">
            <a:extLst>
              <a:ext uri="{FF2B5EF4-FFF2-40B4-BE49-F238E27FC236}">
                <a16:creationId xmlns:a16="http://schemas.microsoft.com/office/drawing/2014/main" id="{84562AC3-8B26-4A29-A43E-3770C14D05F0}"/>
              </a:ext>
            </a:extLst>
          </p:cNvPr>
          <p:cNvCxnSpPr/>
          <p:nvPr/>
        </p:nvCxnSpPr>
        <p:spPr>
          <a:xfrm rot="5400000">
            <a:off x="5619610" y="2337974"/>
            <a:ext cx="2334167" cy="441563"/>
          </a:xfrm>
          <a:prstGeom prst="bentConnector3">
            <a:avLst>
              <a:gd name="adj1" fmla="val -868"/>
            </a:avLst>
          </a:prstGeom>
          <a:ln>
            <a:solidFill>
              <a:srgbClr val="F4B0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Elbow Connector 216">
            <a:extLst>
              <a:ext uri="{FF2B5EF4-FFF2-40B4-BE49-F238E27FC236}">
                <a16:creationId xmlns:a16="http://schemas.microsoft.com/office/drawing/2014/main" id="{964215FD-98CB-4805-A620-257804AED782}"/>
              </a:ext>
            </a:extLst>
          </p:cNvPr>
          <p:cNvCxnSpPr/>
          <p:nvPr/>
        </p:nvCxnSpPr>
        <p:spPr>
          <a:xfrm rot="16200000" flipH="1">
            <a:off x="4229454" y="2337974"/>
            <a:ext cx="2334167" cy="441563"/>
          </a:xfrm>
          <a:prstGeom prst="bentConnector3">
            <a:avLst>
              <a:gd name="adj1" fmla="val -868"/>
            </a:avLst>
          </a:prstGeom>
          <a:ln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7" name="Rounded Rectangle 217">
            <a:extLst>
              <a:ext uri="{FF2B5EF4-FFF2-40B4-BE49-F238E27FC236}">
                <a16:creationId xmlns:a16="http://schemas.microsoft.com/office/drawing/2014/main" id="{19384125-01CD-4FCE-BE55-E70051A8B691}"/>
              </a:ext>
            </a:extLst>
          </p:cNvPr>
          <p:cNvSpPr/>
          <p:nvPr/>
        </p:nvSpPr>
        <p:spPr>
          <a:xfrm>
            <a:off x="2580384" y="2088108"/>
            <a:ext cx="1005840" cy="100584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8" name="Rounded Rectangle 218">
            <a:extLst>
              <a:ext uri="{FF2B5EF4-FFF2-40B4-BE49-F238E27FC236}">
                <a16:creationId xmlns:a16="http://schemas.microsoft.com/office/drawing/2014/main" id="{24C9090E-8A86-4047-A495-B456E3495CEA}"/>
              </a:ext>
            </a:extLst>
          </p:cNvPr>
          <p:cNvSpPr/>
          <p:nvPr/>
        </p:nvSpPr>
        <p:spPr>
          <a:xfrm>
            <a:off x="8605776" y="2088108"/>
            <a:ext cx="1005840" cy="1005840"/>
          </a:xfrm>
          <a:prstGeom prst="roundRect">
            <a:avLst/>
          </a:prstGeom>
          <a:solidFill>
            <a:srgbClr val="FF0000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Rounded Rectangle 219">
            <a:extLst>
              <a:ext uri="{FF2B5EF4-FFF2-40B4-BE49-F238E27FC236}">
                <a16:creationId xmlns:a16="http://schemas.microsoft.com/office/drawing/2014/main" id="{5710CEAB-51F0-49F7-9FEC-BA2ED208F8A6}"/>
              </a:ext>
            </a:extLst>
          </p:cNvPr>
          <p:cNvSpPr/>
          <p:nvPr/>
        </p:nvSpPr>
        <p:spPr>
          <a:xfrm>
            <a:off x="4207321" y="907253"/>
            <a:ext cx="1005840" cy="100584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0" name="Rounded Rectangle 220">
            <a:extLst>
              <a:ext uri="{FF2B5EF4-FFF2-40B4-BE49-F238E27FC236}">
                <a16:creationId xmlns:a16="http://schemas.microsoft.com/office/drawing/2014/main" id="{595003FF-78C6-4B26-9F98-57444966CD0A}"/>
              </a:ext>
            </a:extLst>
          </p:cNvPr>
          <p:cNvSpPr/>
          <p:nvPr/>
        </p:nvSpPr>
        <p:spPr>
          <a:xfrm>
            <a:off x="6978840" y="907253"/>
            <a:ext cx="1005840" cy="1005840"/>
          </a:xfrm>
          <a:prstGeom prst="roundRect">
            <a:avLst/>
          </a:prstGeom>
          <a:solidFill>
            <a:srgbClr val="F4B084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1" name="Rectangle 360">
            <a:extLst>
              <a:ext uri="{FF2B5EF4-FFF2-40B4-BE49-F238E27FC236}">
                <a16:creationId xmlns:a16="http://schemas.microsoft.com/office/drawing/2014/main" id="{DDF64EBE-8BC6-40AC-86D2-1F3F868D1E4B}"/>
              </a:ext>
            </a:extLst>
          </p:cNvPr>
          <p:cNvSpPr/>
          <p:nvPr/>
        </p:nvSpPr>
        <p:spPr>
          <a:xfrm>
            <a:off x="254885" y="2043932"/>
            <a:ext cx="2258218" cy="1005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which high RFM scores (12,11 and 10) are considered ‘Loyal’</a:t>
            </a:r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0F6004B7-3C6E-46CE-BECB-8832FC783AA6}"/>
              </a:ext>
            </a:extLst>
          </p:cNvPr>
          <p:cNvSpPr/>
          <p:nvPr/>
        </p:nvSpPr>
        <p:spPr>
          <a:xfrm>
            <a:off x="2020766" y="933184"/>
            <a:ext cx="2084086" cy="952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with medium RFM scores (9,8,7 and 6) are considered ‘Average’</a:t>
            </a:r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659D322B-72F4-4A3E-A22C-3B266B0097A5}"/>
              </a:ext>
            </a:extLst>
          </p:cNvPr>
          <p:cNvSpPr/>
          <p:nvPr/>
        </p:nvSpPr>
        <p:spPr>
          <a:xfrm>
            <a:off x="8113802" y="935808"/>
            <a:ext cx="2419727" cy="952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with low RFM scores (5,4 and 3) are considered ‘Low Engagement’</a:t>
            </a:r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48CE9B14-83ED-4DDD-9ACD-E093B57A3FD8}"/>
              </a:ext>
            </a:extLst>
          </p:cNvPr>
          <p:cNvSpPr/>
          <p:nvPr/>
        </p:nvSpPr>
        <p:spPr>
          <a:xfrm>
            <a:off x="9818068" y="2097158"/>
            <a:ext cx="2257391" cy="952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Customers who are present in first 6 months but did not come back for the next 6 months</a:t>
            </a:r>
          </a:p>
        </p:txBody>
      </p:sp>
      <p:pic>
        <p:nvPicPr>
          <p:cNvPr id="388" name="Picture 2">
            <a:extLst>
              <a:ext uri="{FF2B5EF4-FFF2-40B4-BE49-F238E27FC236}">
                <a16:creationId xmlns:a16="http://schemas.microsoft.com/office/drawing/2014/main" id="{14ACF769-C69C-4BA3-A3C3-F76D60927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488" y="3650911"/>
            <a:ext cx="6785487" cy="2876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3" name="Freeform 20">
            <a:extLst>
              <a:ext uri="{FF2B5EF4-FFF2-40B4-BE49-F238E27FC236}">
                <a16:creationId xmlns:a16="http://schemas.microsoft.com/office/drawing/2014/main" id="{21795598-F4EE-4789-A3E6-F04D967A62DD}"/>
              </a:ext>
            </a:extLst>
          </p:cNvPr>
          <p:cNvSpPr>
            <a:spLocks noEditPoints="1"/>
          </p:cNvSpPr>
          <p:nvPr/>
        </p:nvSpPr>
        <p:spPr bwMode="auto">
          <a:xfrm>
            <a:off x="2722518" y="2216825"/>
            <a:ext cx="721571" cy="780213"/>
          </a:xfrm>
          <a:custGeom>
            <a:avLst/>
            <a:gdLst>
              <a:gd name="T0" fmla="*/ 166 w 389"/>
              <a:gd name="T1" fmla="*/ 418 h 547"/>
              <a:gd name="T2" fmla="*/ 166 w 389"/>
              <a:gd name="T3" fmla="*/ 290 h 547"/>
              <a:gd name="T4" fmla="*/ 52 w 389"/>
              <a:gd name="T5" fmla="*/ 238 h 547"/>
              <a:gd name="T6" fmla="*/ 16 w 389"/>
              <a:gd name="T7" fmla="*/ 154 h 547"/>
              <a:gd name="T8" fmla="*/ 57 w 389"/>
              <a:gd name="T9" fmla="*/ 69 h 547"/>
              <a:gd name="T10" fmla="*/ 166 w 389"/>
              <a:gd name="T11" fmla="*/ 30 h 547"/>
              <a:gd name="T12" fmla="*/ 166 w 389"/>
              <a:gd name="T13" fmla="*/ 0 h 547"/>
              <a:gd name="T14" fmla="*/ 224 w 389"/>
              <a:gd name="T15" fmla="*/ 0 h 547"/>
              <a:gd name="T16" fmla="*/ 224 w 389"/>
              <a:gd name="T17" fmla="*/ 30 h 547"/>
              <a:gd name="T18" fmla="*/ 325 w 389"/>
              <a:gd name="T19" fmla="*/ 63 h 547"/>
              <a:gd name="T20" fmla="*/ 372 w 389"/>
              <a:gd name="T21" fmla="*/ 137 h 547"/>
              <a:gd name="T22" fmla="*/ 272 w 389"/>
              <a:gd name="T23" fmla="*/ 147 h 547"/>
              <a:gd name="T24" fmla="*/ 224 w 389"/>
              <a:gd name="T25" fmla="*/ 98 h 547"/>
              <a:gd name="T26" fmla="*/ 224 w 389"/>
              <a:gd name="T27" fmla="*/ 217 h 547"/>
              <a:gd name="T28" fmla="*/ 354 w 389"/>
              <a:gd name="T29" fmla="*/ 269 h 547"/>
              <a:gd name="T30" fmla="*/ 389 w 389"/>
              <a:gd name="T31" fmla="*/ 350 h 547"/>
              <a:gd name="T32" fmla="*/ 345 w 389"/>
              <a:gd name="T33" fmla="*/ 443 h 547"/>
              <a:gd name="T34" fmla="*/ 224 w 389"/>
              <a:gd name="T35" fmla="*/ 490 h 547"/>
              <a:gd name="T36" fmla="*/ 224 w 389"/>
              <a:gd name="T37" fmla="*/ 547 h 547"/>
              <a:gd name="T38" fmla="*/ 166 w 389"/>
              <a:gd name="T39" fmla="*/ 547 h 547"/>
              <a:gd name="T40" fmla="*/ 166 w 389"/>
              <a:gd name="T41" fmla="*/ 491 h 547"/>
              <a:gd name="T42" fmla="*/ 55 w 389"/>
              <a:gd name="T43" fmla="*/ 452 h 547"/>
              <a:gd name="T44" fmla="*/ 0 w 389"/>
              <a:gd name="T45" fmla="*/ 359 h 547"/>
              <a:gd name="T46" fmla="*/ 104 w 389"/>
              <a:gd name="T47" fmla="*/ 350 h 547"/>
              <a:gd name="T48" fmla="*/ 127 w 389"/>
              <a:gd name="T49" fmla="*/ 392 h 547"/>
              <a:gd name="T50" fmla="*/ 166 w 389"/>
              <a:gd name="T51" fmla="*/ 418 h 547"/>
              <a:gd name="T52" fmla="*/ 166 w 389"/>
              <a:gd name="T53" fmla="*/ 97 h 547"/>
              <a:gd name="T54" fmla="*/ 129 w 389"/>
              <a:gd name="T55" fmla="*/ 118 h 547"/>
              <a:gd name="T56" fmla="*/ 115 w 389"/>
              <a:gd name="T57" fmla="*/ 150 h 547"/>
              <a:gd name="T58" fmla="*/ 128 w 389"/>
              <a:gd name="T59" fmla="*/ 180 h 547"/>
              <a:gd name="T60" fmla="*/ 166 w 389"/>
              <a:gd name="T61" fmla="*/ 203 h 547"/>
              <a:gd name="T62" fmla="*/ 166 w 389"/>
              <a:gd name="T63" fmla="*/ 97 h 547"/>
              <a:gd name="T64" fmla="*/ 224 w 389"/>
              <a:gd name="T65" fmla="*/ 422 h 547"/>
              <a:gd name="T66" fmla="*/ 273 w 389"/>
              <a:gd name="T67" fmla="*/ 401 h 547"/>
              <a:gd name="T68" fmla="*/ 291 w 389"/>
              <a:gd name="T69" fmla="*/ 361 h 547"/>
              <a:gd name="T70" fmla="*/ 276 w 389"/>
              <a:gd name="T71" fmla="*/ 326 h 547"/>
              <a:gd name="T72" fmla="*/ 224 w 389"/>
              <a:gd name="T73" fmla="*/ 303 h 547"/>
              <a:gd name="T74" fmla="*/ 224 w 389"/>
              <a:gd name="T75" fmla="*/ 422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9" h="547">
                <a:moveTo>
                  <a:pt x="166" y="418"/>
                </a:moveTo>
                <a:cubicBezTo>
                  <a:pt x="166" y="290"/>
                  <a:pt x="166" y="290"/>
                  <a:pt x="166" y="290"/>
                </a:cubicBezTo>
                <a:cubicBezTo>
                  <a:pt x="114" y="278"/>
                  <a:pt x="76" y="261"/>
                  <a:pt x="52" y="238"/>
                </a:cubicBezTo>
                <a:cubicBezTo>
                  <a:pt x="28" y="215"/>
                  <a:pt x="16" y="187"/>
                  <a:pt x="16" y="154"/>
                </a:cubicBezTo>
                <a:cubicBezTo>
                  <a:pt x="16" y="120"/>
                  <a:pt x="29" y="92"/>
                  <a:pt x="57" y="69"/>
                </a:cubicBezTo>
                <a:cubicBezTo>
                  <a:pt x="84" y="47"/>
                  <a:pt x="121" y="34"/>
                  <a:pt x="166" y="30"/>
                </a:cubicBezTo>
                <a:cubicBezTo>
                  <a:pt x="166" y="0"/>
                  <a:pt x="166" y="0"/>
                  <a:pt x="166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66" y="34"/>
                  <a:pt x="300" y="45"/>
                  <a:pt x="325" y="63"/>
                </a:cubicBezTo>
                <a:cubicBezTo>
                  <a:pt x="350" y="82"/>
                  <a:pt x="366" y="106"/>
                  <a:pt x="372" y="137"/>
                </a:cubicBezTo>
                <a:cubicBezTo>
                  <a:pt x="272" y="147"/>
                  <a:pt x="272" y="147"/>
                  <a:pt x="272" y="147"/>
                </a:cubicBezTo>
                <a:cubicBezTo>
                  <a:pt x="266" y="123"/>
                  <a:pt x="250" y="106"/>
                  <a:pt x="224" y="98"/>
                </a:cubicBezTo>
                <a:cubicBezTo>
                  <a:pt x="224" y="217"/>
                  <a:pt x="224" y="217"/>
                  <a:pt x="224" y="217"/>
                </a:cubicBezTo>
                <a:cubicBezTo>
                  <a:pt x="288" y="231"/>
                  <a:pt x="331" y="248"/>
                  <a:pt x="354" y="269"/>
                </a:cubicBezTo>
                <a:cubicBezTo>
                  <a:pt x="377" y="290"/>
                  <a:pt x="389" y="317"/>
                  <a:pt x="389" y="350"/>
                </a:cubicBezTo>
                <a:cubicBezTo>
                  <a:pt x="389" y="387"/>
                  <a:pt x="374" y="418"/>
                  <a:pt x="345" y="443"/>
                </a:cubicBezTo>
                <a:cubicBezTo>
                  <a:pt x="316" y="468"/>
                  <a:pt x="276" y="484"/>
                  <a:pt x="224" y="490"/>
                </a:cubicBezTo>
                <a:cubicBezTo>
                  <a:pt x="224" y="547"/>
                  <a:pt x="224" y="547"/>
                  <a:pt x="224" y="547"/>
                </a:cubicBezTo>
                <a:cubicBezTo>
                  <a:pt x="166" y="547"/>
                  <a:pt x="166" y="547"/>
                  <a:pt x="166" y="547"/>
                </a:cubicBezTo>
                <a:cubicBezTo>
                  <a:pt x="166" y="491"/>
                  <a:pt x="166" y="491"/>
                  <a:pt x="166" y="491"/>
                </a:cubicBezTo>
                <a:cubicBezTo>
                  <a:pt x="121" y="487"/>
                  <a:pt x="83" y="474"/>
                  <a:pt x="55" y="452"/>
                </a:cubicBezTo>
                <a:cubicBezTo>
                  <a:pt x="26" y="430"/>
                  <a:pt x="8" y="399"/>
                  <a:pt x="0" y="359"/>
                </a:cubicBezTo>
                <a:cubicBezTo>
                  <a:pt x="104" y="350"/>
                  <a:pt x="104" y="350"/>
                  <a:pt x="104" y="350"/>
                </a:cubicBezTo>
                <a:cubicBezTo>
                  <a:pt x="108" y="366"/>
                  <a:pt x="116" y="380"/>
                  <a:pt x="127" y="392"/>
                </a:cubicBezTo>
                <a:cubicBezTo>
                  <a:pt x="139" y="404"/>
                  <a:pt x="152" y="413"/>
                  <a:pt x="166" y="418"/>
                </a:cubicBezTo>
                <a:close/>
                <a:moveTo>
                  <a:pt x="166" y="97"/>
                </a:moveTo>
                <a:cubicBezTo>
                  <a:pt x="151" y="101"/>
                  <a:pt x="138" y="108"/>
                  <a:pt x="129" y="118"/>
                </a:cubicBezTo>
                <a:cubicBezTo>
                  <a:pt x="120" y="127"/>
                  <a:pt x="115" y="138"/>
                  <a:pt x="115" y="150"/>
                </a:cubicBezTo>
                <a:cubicBezTo>
                  <a:pt x="115" y="161"/>
                  <a:pt x="119" y="171"/>
                  <a:pt x="128" y="180"/>
                </a:cubicBezTo>
                <a:cubicBezTo>
                  <a:pt x="136" y="189"/>
                  <a:pt x="149" y="197"/>
                  <a:pt x="166" y="203"/>
                </a:cubicBezTo>
                <a:lnTo>
                  <a:pt x="166" y="97"/>
                </a:lnTo>
                <a:close/>
                <a:moveTo>
                  <a:pt x="224" y="422"/>
                </a:moveTo>
                <a:cubicBezTo>
                  <a:pt x="244" y="419"/>
                  <a:pt x="260" y="412"/>
                  <a:pt x="273" y="401"/>
                </a:cubicBezTo>
                <a:cubicBezTo>
                  <a:pt x="285" y="390"/>
                  <a:pt x="291" y="376"/>
                  <a:pt x="291" y="361"/>
                </a:cubicBezTo>
                <a:cubicBezTo>
                  <a:pt x="291" y="347"/>
                  <a:pt x="286" y="336"/>
                  <a:pt x="276" y="326"/>
                </a:cubicBezTo>
                <a:cubicBezTo>
                  <a:pt x="265" y="316"/>
                  <a:pt x="248" y="308"/>
                  <a:pt x="224" y="303"/>
                </a:cubicBezTo>
                <a:lnTo>
                  <a:pt x="224" y="4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16" name="Freeform 20">
            <a:extLst>
              <a:ext uri="{FF2B5EF4-FFF2-40B4-BE49-F238E27FC236}">
                <a16:creationId xmlns:a16="http://schemas.microsoft.com/office/drawing/2014/main" id="{F3C34BD9-5664-4A03-9029-1EC9F920DCD9}"/>
              </a:ext>
            </a:extLst>
          </p:cNvPr>
          <p:cNvSpPr>
            <a:spLocks noEditPoints="1"/>
          </p:cNvSpPr>
          <p:nvPr/>
        </p:nvSpPr>
        <p:spPr bwMode="auto">
          <a:xfrm>
            <a:off x="4418101" y="1171386"/>
            <a:ext cx="541046" cy="528320"/>
          </a:xfrm>
          <a:custGeom>
            <a:avLst/>
            <a:gdLst>
              <a:gd name="T0" fmla="*/ 166 w 389"/>
              <a:gd name="T1" fmla="*/ 418 h 547"/>
              <a:gd name="T2" fmla="*/ 166 w 389"/>
              <a:gd name="T3" fmla="*/ 290 h 547"/>
              <a:gd name="T4" fmla="*/ 52 w 389"/>
              <a:gd name="T5" fmla="*/ 238 h 547"/>
              <a:gd name="T6" fmla="*/ 16 w 389"/>
              <a:gd name="T7" fmla="*/ 154 h 547"/>
              <a:gd name="T8" fmla="*/ 57 w 389"/>
              <a:gd name="T9" fmla="*/ 69 h 547"/>
              <a:gd name="T10" fmla="*/ 166 w 389"/>
              <a:gd name="T11" fmla="*/ 30 h 547"/>
              <a:gd name="T12" fmla="*/ 166 w 389"/>
              <a:gd name="T13" fmla="*/ 0 h 547"/>
              <a:gd name="T14" fmla="*/ 224 w 389"/>
              <a:gd name="T15" fmla="*/ 0 h 547"/>
              <a:gd name="T16" fmla="*/ 224 w 389"/>
              <a:gd name="T17" fmla="*/ 30 h 547"/>
              <a:gd name="T18" fmla="*/ 325 w 389"/>
              <a:gd name="T19" fmla="*/ 63 h 547"/>
              <a:gd name="T20" fmla="*/ 372 w 389"/>
              <a:gd name="T21" fmla="*/ 137 h 547"/>
              <a:gd name="T22" fmla="*/ 272 w 389"/>
              <a:gd name="T23" fmla="*/ 147 h 547"/>
              <a:gd name="T24" fmla="*/ 224 w 389"/>
              <a:gd name="T25" fmla="*/ 98 h 547"/>
              <a:gd name="T26" fmla="*/ 224 w 389"/>
              <a:gd name="T27" fmla="*/ 217 h 547"/>
              <a:gd name="T28" fmla="*/ 354 w 389"/>
              <a:gd name="T29" fmla="*/ 269 h 547"/>
              <a:gd name="T30" fmla="*/ 389 w 389"/>
              <a:gd name="T31" fmla="*/ 350 h 547"/>
              <a:gd name="T32" fmla="*/ 345 w 389"/>
              <a:gd name="T33" fmla="*/ 443 h 547"/>
              <a:gd name="T34" fmla="*/ 224 w 389"/>
              <a:gd name="T35" fmla="*/ 490 h 547"/>
              <a:gd name="T36" fmla="*/ 224 w 389"/>
              <a:gd name="T37" fmla="*/ 547 h 547"/>
              <a:gd name="T38" fmla="*/ 166 w 389"/>
              <a:gd name="T39" fmla="*/ 547 h 547"/>
              <a:gd name="T40" fmla="*/ 166 w 389"/>
              <a:gd name="T41" fmla="*/ 491 h 547"/>
              <a:gd name="T42" fmla="*/ 55 w 389"/>
              <a:gd name="T43" fmla="*/ 452 h 547"/>
              <a:gd name="T44" fmla="*/ 0 w 389"/>
              <a:gd name="T45" fmla="*/ 359 h 547"/>
              <a:gd name="T46" fmla="*/ 104 w 389"/>
              <a:gd name="T47" fmla="*/ 350 h 547"/>
              <a:gd name="T48" fmla="*/ 127 w 389"/>
              <a:gd name="T49" fmla="*/ 392 h 547"/>
              <a:gd name="T50" fmla="*/ 166 w 389"/>
              <a:gd name="T51" fmla="*/ 418 h 547"/>
              <a:gd name="T52" fmla="*/ 166 w 389"/>
              <a:gd name="T53" fmla="*/ 97 h 547"/>
              <a:gd name="T54" fmla="*/ 129 w 389"/>
              <a:gd name="T55" fmla="*/ 118 h 547"/>
              <a:gd name="T56" fmla="*/ 115 w 389"/>
              <a:gd name="T57" fmla="*/ 150 h 547"/>
              <a:gd name="T58" fmla="*/ 128 w 389"/>
              <a:gd name="T59" fmla="*/ 180 h 547"/>
              <a:gd name="T60" fmla="*/ 166 w 389"/>
              <a:gd name="T61" fmla="*/ 203 h 547"/>
              <a:gd name="T62" fmla="*/ 166 w 389"/>
              <a:gd name="T63" fmla="*/ 97 h 547"/>
              <a:gd name="T64" fmla="*/ 224 w 389"/>
              <a:gd name="T65" fmla="*/ 422 h 547"/>
              <a:gd name="T66" fmla="*/ 273 w 389"/>
              <a:gd name="T67" fmla="*/ 401 h 547"/>
              <a:gd name="T68" fmla="*/ 291 w 389"/>
              <a:gd name="T69" fmla="*/ 361 h 547"/>
              <a:gd name="T70" fmla="*/ 276 w 389"/>
              <a:gd name="T71" fmla="*/ 326 h 547"/>
              <a:gd name="T72" fmla="*/ 224 w 389"/>
              <a:gd name="T73" fmla="*/ 303 h 547"/>
              <a:gd name="T74" fmla="*/ 224 w 389"/>
              <a:gd name="T75" fmla="*/ 422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9" h="547">
                <a:moveTo>
                  <a:pt x="166" y="418"/>
                </a:moveTo>
                <a:cubicBezTo>
                  <a:pt x="166" y="290"/>
                  <a:pt x="166" y="290"/>
                  <a:pt x="166" y="290"/>
                </a:cubicBezTo>
                <a:cubicBezTo>
                  <a:pt x="114" y="278"/>
                  <a:pt x="76" y="261"/>
                  <a:pt x="52" y="238"/>
                </a:cubicBezTo>
                <a:cubicBezTo>
                  <a:pt x="28" y="215"/>
                  <a:pt x="16" y="187"/>
                  <a:pt x="16" y="154"/>
                </a:cubicBezTo>
                <a:cubicBezTo>
                  <a:pt x="16" y="120"/>
                  <a:pt x="29" y="92"/>
                  <a:pt x="57" y="69"/>
                </a:cubicBezTo>
                <a:cubicBezTo>
                  <a:pt x="84" y="47"/>
                  <a:pt x="121" y="34"/>
                  <a:pt x="166" y="30"/>
                </a:cubicBezTo>
                <a:cubicBezTo>
                  <a:pt x="166" y="0"/>
                  <a:pt x="166" y="0"/>
                  <a:pt x="166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66" y="34"/>
                  <a:pt x="300" y="45"/>
                  <a:pt x="325" y="63"/>
                </a:cubicBezTo>
                <a:cubicBezTo>
                  <a:pt x="350" y="82"/>
                  <a:pt x="366" y="106"/>
                  <a:pt x="372" y="137"/>
                </a:cubicBezTo>
                <a:cubicBezTo>
                  <a:pt x="272" y="147"/>
                  <a:pt x="272" y="147"/>
                  <a:pt x="272" y="147"/>
                </a:cubicBezTo>
                <a:cubicBezTo>
                  <a:pt x="266" y="123"/>
                  <a:pt x="250" y="106"/>
                  <a:pt x="224" y="98"/>
                </a:cubicBezTo>
                <a:cubicBezTo>
                  <a:pt x="224" y="217"/>
                  <a:pt x="224" y="217"/>
                  <a:pt x="224" y="217"/>
                </a:cubicBezTo>
                <a:cubicBezTo>
                  <a:pt x="288" y="231"/>
                  <a:pt x="331" y="248"/>
                  <a:pt x="354" y="269"/>
                </a:cubicBezTo>
                <a:cubicBezTo>
                  <a:pt x="377" y="290"/>
                  <a:pt x="389" y="317"/>
                  <a:pt x="389" y="350"/>
                </a:cubicBezTo>
                <a:cubicBezTo>
                  <a:pt x="389" y="387"/>
                  <a:pt x="374" y="418"/>
                  <a:pt x="345" y="443"/>
                </a:cubicBezTo>
                <a:cubicBezTo>
                  <a:pt x="316" y="468"/>
                  <a:pt x="276" y="484"/>
                  <a:pt x="224" y="490"/>
                </a:cubicBezTo>
                <a:cubicBezTo>
                  <a:pt x="224" y="547"/>
                  <a:pt x="224" y="547"/>
                  <a:pt x="224" y="547"/>
                </a:cubicBezTo>
                <a:cubicBezTo>
                  <a:pt x="166" y="547"/>
                  <a:pt x="166" y="547"/>
                  <a:pt x="166" y="547"/>
                </a:cubicBezTo>
                <a:cubicBezTo>
                  <a:pt x="166" y="491"/>
                  <a:pt x="166" y="491"/>
                  <a:pt x="166" y="491"/>
                </a:cubicBezTo>
                <a:cubicBezTo>
                  <a:pt x="121" y="487"/>
                  <a:pt x="83" y="474"/>
                  <a:pt x="55" y="452"/>
                </a:cubicBezTo>
                <a:cubicBezTo>
                  <a:pt x="26" y="430"/>
                  <a:pt x="8" y="399"/>
                  <a:pt x="0" y="359"/>
                </a:cubicBezTo>
                <a:cubicBezTo>
                  <a:pt x="104" y="350"/>
                  <a:pt x="104" y="350"/>
                  <a:pt x="104" y="350"/>
                </a:cubicBezTo>
                <a:cubicBezTo>
                  <a:pt x="108" y="366"/>
                  <a:pt x="116" y="380"/>
                  <a:pt x="127" y="392"/>
                </a:cubicBezTo>
                <a:cubicBezTo>
                  <a:pt x="139" y="404"/>
                  <a:pt x="152" y="413"/>
                  <a:pt x="166" y="418"/>
                </a:cubicBezTo>
                <a:close/>
                <a:moveTo>
                  <a:pt x="166" y="97"/>
                </a:moveTo>
                <a:cubicBezTo>
                  <a:pt x="151" y="101"/>
                  <a:pt x="138" y="108"/>
                  <a:pt x="129" y="118"/>
                </a:cubicBezTo>
                <a:cubicBezTo>
                  <a:pt x="120" y="127"/>
                  <a:pt x="115" y="138"/>
                  <a:pt x="115" y="150"/>
                </a:cubicBezTo>
                <a:cubicBezTo>
                  <a:pt x="115" y="161"/>
                  <a:pt x="119" y="171"/>
                  <a:pt x="128" y="180"/>
                </a:cubicBezTo>
                <a:cubicBezTo>
                  <a:pt x="136" y="189"/>
                  <a:pt x="149" y="197"/>
                  <a:pt x="166" y="203"/>
                </a:cubicBezTo>
                <a:lnTo>
                  <a:pt x="166" y="97"/>
                </a:lnTo>
                <a:close/>
                <a:moveTo>
                  <a:pt x="224" y="422"/>
                </a:moveTo>
                <a:cubicBezTo>
                  <a:pt x="244" y="419"/>
                  <a:pt x="260" y="412"/>
                  <a:pt x="273" y="401"/>
                </a:cubicBezTo>
                <a:cubicBezTo>
                  <a:pt x="285" y="390"/>
                  <a:pt x="291" y="376"/>
                  <a:pt x="291" y="361"/>
                </a:cubicBezTo>
                <a:cubicBezTo>
                  <a:pt x="291" y="347"/>
                  <a:pt x="286" y="336"/>
                  <a:pt x="276" y="326"/>
                </a:cubicBezTo>
                <a:cubicBezTo>
                  <a:pt x="265" y="316"/>
                  <a:pt x="248" y="308"/>
                  <a:pt x="224" y="303"/>
                </a:cubicBezTo>
                <a:lnTo>
                  <a:pt x="224" y="4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17" name="Freeform 20">
            <a:extLst>
              <a:ext uri="{FF2B5EF4-FFF2-40B4-BE49-F238E27FC236}">
                <a16:creationId xmlns:a16="http://schemas.microsoft.com/office/drawing/2014/main" id="{6C039FC9-437E-423B-A667-9BC99D6FDCAF}"/>
              </a:ext>
            </a:extLst>
          </p:cNvPr>
          <p:cNvSpPr>
            <a:spLocks noEditPoints="1"/>
          </p:cNvSpPr>
          <p:nvPr/>
        </p:nvSpPr>
        <p:spPr bwMode="auto">
          <a:xfrm>
            <a:off x="7320724" y="1241637"/>
            <a:ext cx="308845" cy="335705"/>
          </a:xfrm>
          <a:custGeom>
            <a:avLst/>
            <a:gdLst>
              <a:gd name="T0" fmla="*/ 166 w 389"/>
              <a:gd name="T1" fmla="*/ 418 h 547"/>
              <a:gd name="T2" fmla="*/ 166 w 389"/>
              <a:gd name="T3" fmla="*/ 290 h 547"/>
              <a:gd name="T4" fmla="*/ 52 w 389"/>
              <a:gd name="T5" fmla="*/ 238 h 547"/>
              <a:gd name="T6" fmla="*/ 16 w 389"/>
              <a:gd name="T7" fmla="*/ 154 h 547"/>
              <a:gd name="T8" fmla="*/ 57 w 389"/>
              <a:gd name="T9" fmla="*/ 69 h 547"/>
              <a:gd name="T10" fmla="*/ 166 w 389"/>
              <a:gd name="T11" fmla="*/ 30 h 547"/>
              <a:gd name="T12" fmla="*/ 166 w 389"/>
              <a:gd name="T13" fmla="*/ 0 h 547"/>
              <a:gd name="T14" fmla="*/ 224 w 389"/>
              <a:gd name="T15" fmla="*/ 0 h 547"/>
              <a:gd name="T16" fmla="*/ 224 w 389"/>
              <a:gd name="T17" fmla="*/ 30 h 547"/>
              <a:gd name="T18" fmla="*/ 325 w 389"/>
              <a:gd name="T19" fmla="*/ 63 h 547"/>
              <a:gd name="T20" fmla="*/ 372 w 389"/>
              <a:gd name="T21" fmla="*/ 137 h 547"/>
              <a:gd name="T22" fmla="*/ 272 w 389"/>
              <a:gd name="T23" fmla="*/ 147 h 547"/>
              <a:gd name="T24" fmla="*/ 224 w 389"/>
              <a:gd name="T25" fmla="*/ 98 h 547"/>
              <a:gd name="T26" fmla="*/ 224 w 389"/>
              <a:gd name="T27" fmla="*/ 217 h 547"/>
              <a:gd name="T28" fmla="*/ 354 w 389"/>
              <a:gd name="T29" fmla="*/ 269 h 547"/>
              <a:gd name="T30" fmla="*/ 389 w 389"/>
              <a:gd name="T31" fmla="*/ 350 h 547"/>
              <a:gd name="T32" fmla="*/ 345 w 389"/>
              <a:gd name="T33" fmla="*/ 443 h 547"/>
              <a:gd name="T34" fmla="*/ 224 w 389"/>
              <a:gd name="T35" fmla="*/ 490 h 547"/>
              <a:gd name="T36" fmla="*/ 224 w 389"/>
              <a:gd name="T37" fmla="*/ 547 h 547"/>
              <a:gd name="T38" fmla="*/ 166 w 389"/>
              <a:gd name="T39" fmla="*/ 547 h 547"/>
              <a:gd name="T40" fmla="*/ 166 w 389"/>
              <a:gd name="T41" fmla="*/ 491 h 547"/>
              <a:gd name="T42" fmla="*/ 55 w 389"/>
              <a:gd name="T43" fmla="*/ 452 h 547"/>
              <a:gd name="T44" fmla="*/ 0 w 389"/>
              <a:gd name="T45" fmla="*/ 359 h 547"/>
              <a:gd name="T46" fmla="*/ 104 w 389"/>
              <a:gd name="T47" fmla="*/ 350 h 547"/>
              <a:gd name="T48" fmla="*/ 127 w 389"/>
              <a:gd name="T49" fmla="*/ 392 h 547"/>
              <a:gd name="T50" fmla="*/ 166 w 389"/>
              <a:gd name="T51" fmla="*/ 418 h 547"/>
              <a:gd name="T52" fmla="*/ 166 w 389"/>
              <a:gd name="T53" fmla="*/ 97 h 547"/>
              <a:gd name="T54" fmla="*/ 129 w 389"/>
              <a:gd name="T55" fmla="*/ 118 h 547"/>
              <a:gd name="T56" fmla="*/ 115 w 389"/>
              <a:gd name="T57" fmla="*/ 150 h 547"/>
              <a:gd name="T58" fmla="*/ 128 w 389"/>
              <a:gd name="T59" fmla="*/ 180 h 547"/>
              <a:gd name="T60" fmla="*/ 166 w 389"/>
              <a:gd name="T61" fmla="*/ 203 h 547"/>
              <a:gd name="T62" fmla="*/ 166 w 389"/>
              <a:gd name="T63" fmla="*/ 97 h 547"/>
              <a:gd name="T64" fmla="*/ 224 w 389"/>
              <a:gd name="T65" fmla="*/ 422 h 547"/>
              <a:gd name="T66" fmla="*/ 273 w 389"/>
              <a:gd name="T67" fmla="*/ 401 h 547"/>
              <a:gd name="T68" fmla="*/ 291 w 389"/>
              <a:gd name="T69" fmla="*/ 361 h 547"/>
              <a:gd name="T70" fmla="*/ 276 w 389"/>
              <a:gd name="T71" fmla="*/ 326 h 547"/>
              <a:gd name="T72" fmla="*/ 224 w 389"/>
              <a:gd name="T73" fmla="*/ 303 h 547"/>
              <a:gd name="T74" fmla="*/ 224 w 389"/>
              <a:gd name="T75" fmla="*/ 422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9" h="547">
                <a:moveTo>
                  <a:pt x="166" y="418"/>
                </a:moveTo>
                <a:cubicBezTo>
                  <a:pt x="166" y="290"/>
                  <a:pt x="166" y="290"/>
                  <a:pt x="166" y="290"/>
                </a:cubicBezTo>
                <a:cubicBezTo>
                  <a:pt x="114" y="278"/>
                  <a:pt x="76" y="261"/>
                  <a:pt x="52" y="238"/>
                </a:cubicBezTo>
                <a:cubicBezTo>
                  <a:pt x="28" y="215"/>
                  <a:pt x="16" y="187"/>
                  <a:pt x="16" y="154"/>
                </a:cubicBezTo>
                <a:cubicBezTo>
                  <a:pt x="16" y="120"/>
                  <a:pt x="29" y="92"/>
                  <a:pt x="57" y="69"/>
                </a:cubicBezTo>
                <a:cubicBezTo>
                  <a:pt x="84" y="47"/>
                  <a:pt x="121" y="34"/>
                  <a:pt x="166" y="30"/>
                </a:cubicBezTo>
                <a:cubicBezTo>
                  <a:pt x="166" y="0"/>
                  <a:pt x="166" y="0"/>
                  <a:pt x="166" y="0"/>
                </a:cubicBezTo>
                <a:cubicBezTo>
                  <a:pt x="224" y="0"/>
                  <a:pt x="224" y="0"/>
                  <a:pt x="224" y="0"/>
                </a:cubicBezTo>
                <a:cubicBezTo>
                  <a:pt x="224" y="30"/>
                  <a:pt x="224" y="30"/>
                  <a:pt x="224" y="30"/>
                </a:cubicBezTo>
                <a:cubicBezTo>
                  <a:pt x="266" y="34"/>
                  <a:pt x="300" y="45"/>
                  <a:pt x="325" y="63"/>
                </a:cubicBezTo>
                <a:cubicBezTo>
                  <a:pt x="350" y="82"/>
                  <a:pt x="366" y="106"/>
                  <a:pt x="372" y="137"/>
                </a:cubicBezTo>
                <a:cubicBezTo>
                  <a:pt x="272" y="147"/>
                  <a:pt x="272" y="147"/>
                  <a:pt x="272" y="147"/>
                </a:cubicBezTo>
                <a:cubicBezTo>
                  <a:pt x="266" y="123"/>
                  <a:pt x="250" y="106"/>
                  <a:pt x="224" y="98"/>
                </a:cubicBezTo>
                <a:cubicBezTo>
                  <a:pt x="224" y="217"/>
                  <a:pt x="224" y="217"/>
                  <a:pt x="224" y="217"/>
                </a:cubicBezTo>
                <a:cubicBezTo>
                  <a:pt x="288" y="231"/>
                  <a:pt x="331" y="248"/>
                  <a:pt x="354" y="269"/>
                </a:cubicBezTo>
                <a:cubicBezTo>
                  <a:pt x="377" y="290"/>
                  <a:pt x="389" y="317"/>
                  <a:pt x="389" y="350"/>
                </a:cubicBezTo>
                <a:cubicBezTo>
                  <a:pt x="389" y="387"/>
                  <a:pt x="374" y="418"/>
                  <a:pt x="345" y="443"/>
                </a:cubicBezTo>
                <a:cubicBezTo>
                  <a:pt x="316" y="468"/>
                  <a:pt x="276" y="484"/>
                  <a:pt x="224" y="490"/>
                </a:cubicBezTo>
                <a:cubicBezTo>
                  <a:pt x="224" y="547"/>
                  <a:pt x="224" y="547"/>
                  <a:pt x="224" y="547"/>
                </a:cubicBezTo>
                <a:cubicBezTo>
                  <a:pt x="166" y="547"/>
                  <a:pt x="166" y="547"/>
                  <a:pt x="166" y="547"/>
                </a:cubicBezTo>
                <a:cubicBezTo>
                  <a:pt x="166" y="491"/>
                  <a:pt x="166" y="491"/>
                  <a:pt x="166" y="491"/>
                </a:cubicBezTo>
                <a:cubicBezTo>
                  <a:pt x="121" y="487"/>
                  <a:pt x="83" y="474"/>
                  <a:pt x="55" y="452"/>
                </a:cubicBezTo>
                <a:cubicBezTo>
                  <a:pt x="26" y="430"/>
                  <a:pt x="8" y="399"/>
                  <a:pt x="0" y="359"/>
                </a:cubicBezTo>
                <a:cubicBezTo>
                  <a:pt x="104" y="350"/>
                  <a:pt x="104" y="350"/>
                  <a:pt x="104" y="350"/>
                </a:cubicBezTo>
                <a:cubicBezTo>
                  <a:pt x="108" y="366"/>
                  <a:pt x="116" y="380"/>
                  <a:pt x="127" y="392"/>
                </a:cubicBezTo>
                <a:cubicBezTo>
                  <a:pt x="139" y="404"/>
                  <a:pt x="152" y="413"/>
                  <a:pt x="166" y="418"/>
                </a:cubicBezTo>
                <a:close/>
                <a:moveTo>
                  <a:pt x="166" y="97"/>
                </a:moveTo>
                <a:cubicBezTo>
                  <a:pt x="151" y="101"/>
                  <a:pt x="138" y="108"/>
                  <a:pt x="129" y="118"/>
                </a:cubicBezTo>
                <a:cubicBezTo>
                  <a:pt x="120" y="127"/>
                  <a:pt x="115" y="138"/>
                  <a:pt x="115" y="150"/>
                </a:cubicBezTo>
                <a:cubicBezTo>
                  <a:pt x="115" y="161"/>
                  <a:pt x="119" y="171"/>
                  <a:pt x="128" y="180"/>
                </a:cubicBezTo>
                <a:cubicBezTo>
                  <a:pt x="136" y="189"/>
                  <a:pt x="149" y="197"/>
                  <a:pt x="166" y="203"/>
                </a:cubicBezTo>
                <a:lnTo>
                  <a:pt x="166" y="97"/>
                </a:lnTo>
                <a:close/>
                <a:moveTo>
                  <a:pt x="224" y="422"/>
                </a:moveTo>
                <a:cubicBezTo>
                  <a:pt x="244" y="419"/>
                  <a:pt x="260" y="412"/>
                  <a:pt x="273" y="401"/>
                </a:cubicBezTo>
                <a:cubicBezTo>
                  <a:pt x="285" y="390"/>
                  <a:pt x="291" y="376"/>
                  <a:pt x="291" y="361"/>
                </a:cubicBezTo>
                <a:cubicBezTo>
                  <a:pt x="291" y="347"/>
                  <a:pt x="286" y="336"/>
                  <a:pt x="276" y="326"/>
                </a:cubicBezTo>
                <a:cubicBezTo>
                  <a:pt x="265" y="316"/>
                  <a:pt x="248" y="308"/>
                  <a:pt x="224" y="303"/>
                </a:cubicBezTo>
                <a:lnTo>
                  <a:pt x="224" y="4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21" name="Freeform 28">
            <a:extLst>
              <a:ext uri="{FF2B5EF4-FFF2-40B4-BE49-F238E27FC236}">
                <a16:creationId xmlns:a16="http://schemas.microsoft.com/office/drawing/2014/main" id="{C912CBC6-AC78-4ACF-B1C8-FF0310A98AEF}"/>
              </a:ext>
            </a:extLst>
          </p:cNvPr>
          <p:cNvSpPr>
            <a:spLocks noEditPoints="1"/>
          </p:cNvSpPr>
          <p:nvPr/>
        </p:nvSpPr>
        <p:spPr bwMode="auto">
          <a:xfrm>
            <a:off x="8675732" y="2384681"/>
            <a:ext cx="793750" cy="444500"/>
          </a:xfrm>
          <a:custGeom>
            <a:avLst/>
            <a:gdLst>
              <a:gd name="T0" fmla="*/ 2723 w 3500"/>
              <a:gd name="T1" fmla="*/ 1565 h 1961"/>
              <a:gd name="T2" fmla="*/ 2683 w 3500"/>
              <a:gd name="T3" fmla="*/ 1698 h 1961"/>
              <a:gd name="T4" fmla="*/ 2769 w 3500"/>
              <a:gd name="T5" fmla="*/ 1803 h 1961"/>
              <a:gd name="T6" fmla="*/ 2907 w 3500"/>
              <a:gd name="T7" fmla="*/ 1790 h 1961"/>
              <a:gd name="T8" fmla="*/ 2972 w 3500"/>
              <a:gd name="T9" fmla="*/ 1669 h 1961"/>
              <a:gd name="T10" fmla="*/ 2907 w 3500"/>
              <a:gd name="T11" fmla="*/ 1547 h 1961"/>
              <a:gd name="T12" fmla="*/ 1267 w 3500"/>
              <a:gd name="T13" fmla="*/ 1526 h 1961"/>
              <a:gd name="T14" fmla="*/ 1162 w 3500"/>
              <a:gd name="T15" fmla="*/ 1612 h 1961"/>
              <a:gd name="T16" fmla="*/ 1176 w 3500"/>
              <a:gd name="T17" fmla="*/ 1750 h 1961"/>
              <a:gd name="T18" fmla="*/ 1297 w 3500"/>
              <a:gd name="T19" fmla="*/ 1814 h 1961"/>
              <a:gd name="T20" fmla="*/ 1418 w 3500"/>
              <a:gd name="T21" fmla="*/ 1750 h 1961"/>
              <a:gd name="T22" fmla="*/ 1432 w 3500"/>
              <a:gd name="T23" fmla="*/ 1612 h 1961"/>
              <a:gd name="T24" fmla="*/ 1327 w 3500"/>
              <a:gd name="T25" fmla="*/ 1526 h 1961"/>
              <a:gd name="T26" fmla="*/ 2950 w 3500"/>
              <a:gd name="T27" fmla="*/ 1403 h 1961"/>
              <a:gd name="T28" fmla="*/ 3091 w 3500"/>
              <a:gd name="T29" fmla="*/ 1545 h 1961"/>
              <a:gd name="T30" fmla="*/ 3105 w 3500"/>
              <a:gd name="T31" fmla="*/ 1753 h 1961"/>
              <a:gd name="T32" fmla="*/ 2985 w 3500"/>
              <a:gd name="T33" fmla="*/ 1914 h 1961"/>
              <a:gd name="T34" fmla="*/ 2783 w 3500"/>
              <a:gd name="T35" fmla="*/ 1958 h 1961"/>
              <a:gd name="T36" fmla="*/ 2605 w 3500"/>
              <a:gd name="T37" fmla="*/ 1860 h 1961"/>
              <a:gd name="T38" fmla="*/ 2534 w 3500"/>
              <a:gd name="T39" fmla="*/ 1669 h 1961"/>
              <a:gd name="T40" fmla="*/ 2605 w 3500"/>
              <a:gd name="T41" fmla="*/ 1477 h 1961"/>
              <a:gd name="T42" fmla="*/ 2783 w 3500"/>
              <a:gd name="T43" fmla="*/ 1380 h 1961"/>
              <a:gd name="T44" fmla="*/ 1420 w 3500"/>
              <a:gd name="T45" fmla="*/ 1403 h 1961"/>
              <a:gd name="T46" fmla="*/ 1562 w 3500"/>
              <a:gd name="T47" fmla="*/ 1545 h 1961"/>
              <a:gd name="T48" fmla="*/ 1577 w 3500"/>
              <a:gd name="T49" fmla="*/ 1753 h 1961"/>
              <a:gd name="T50" fmla="*/ 1456 w 3500"/>
              <a:gd name="T51" fmla="*/ 1914 h 1961"/>
              <a:gd name="T52" fmla="*/ 1254 w 3500"/>
              <a:gd name="T53" fmla="*/ 1958 h 1961"/>
              <a:gd name="T54" fmla="*/ 1077 w 3500"/>
              <a:gd name="T55" fmla="*/ 1860 h 1961"/>
              <a:gd name="T56" fmla="*/ 1004 w 3500"/>
              <a:gd name="T57" fmla="*/ 1669 h 1961"/>
              <a:gd name="T58" fmla="*/ 1077 w 3500"/>
              <a:gd name="T59" fmla="*/ 1477 h 1961"/>
              <a:gd name="T60" fmla="*/ 1254 w 3500"/>
              <a:gd name="T61" fmla="*/ 1380 h 1961"/>
              <a:gd name="T62" fmla="*/ 3497 w 3500"/>
              <a:gd name="T63" fmla="*/ 1501 h 1961"/>
              <a:gd name="T64" fmla="*/ 3414 w 3500"/>
              <a:gd name="T65" fmla="*/ 1601 h 1961"/>
              <a:gd name="T66" fmla="*/ 3184 w 3500"/>
              <a:gd name="T67" fmla="*/ 1524 h 1961"/>
              <a:gd name="T68" fmla="*/ 3044 w 3500"/>
              <a:gd name="T69" fmla="*/ 1350 h 1961"/>
              <a:gd name="T70" fmla="*/ 2825 w 3500"/>
              <a:gd name="T71" fmla="*/ 1282 h 1961"/>
              <a:gd name="T72" fmla="*/ 2608 w 3500"/>
              <a:gd name="T73" fmla="*/ 1350 h 1961"/>
              <a:gd name="T74" fmla="*/ 2468 w 3500"/>
              <a:gd name="T75" fmla="*/ 1524 h 1961"/>
              <a:gd name="T76" fmla="*/ 1655 w 3500"/>
              <a:gd name="T77" fmla="*/ 1524 h 1961"/>
              <a:gd name="T78" fmla="*/ 1515 w 3500"/>
              <a:gd name="T79" fmla="*/ 1350 h 1961"/>
              <a:gd name="T80" fmla="*/ 1297 w 3500"/>
              <a:gd name="T81" fmla="*/ 1282 h 1961"/>
              <a:gd name="T82" fmla="*/ 1079 w 3500"/>
              <a:gd name="T83" fmla="*/ 1350 h 1961"/>
              <a:gd name="T84" fmla="*/ 939 w 3500"/>
              <a:gd name="T85" fmla="*/ 1524 h 1961"/>
              <a:gd name="T86" fmla="*/ 671 w 3500"/>
              <a:gd name="T87" fmla="*/ 1601 h 1961"/>
              <a:gd name="T88" fmla="*/ 588 w 3500"/>
              <a:gd name="T89" fmla="*/ 1501 h 1961"/>
              <a:gd name="T90" fmla="*/ 2648 w 3500"/>
              <a:gd name="T91" fmla="*/ 419 h 1961"/>
              <a:gd name="T92" fmla="*/ 2667 w 3500"/>
              <a:gd name="T93" fmla="*/ 865 h 1961"/>
              <a:gd name="T94" fmla="*/ 3224 w 3500"/>
              <a:gd name="T95" fmla="*/ 836 h 1961"/>
              <a:gd name="T96" fmla="*/ 2769 w 3500"/>
              <a:gd name="T97" fmla="*/ 407 h 1961"/>
              <a:gd name="T98" fmla="*/ 2394 w 3500"/>
              <a:gd name="T99" fmla="*/ 11 h 1961"/>
              <a:gd name="T100" fmla="*/ 2477 w 3500"/>
              <a:gd name="T101" fmla="*/ 112 h 1961"/>
              <a:gd name="T102" fmla="*/ 2816 w 3500"/>
              <a:gd name="T103" fmla="*/ 254 h 1961"/>
              <a:gd name="T104" fmla="*/ 3464 w 3500"/>
              <a:gd name="T105" fmla="*/ 869 h 1961"/>
              <a:gd name="T106" fmla="*/ 3500 w 3500"/>
              <a:gd name="T107" fmla="*/ 1082 h 1961"/>
              <a:gd name="T108" fmla="*/ 0 w 3500"/>
              <a:gd name="T109" fmla="*/ 462 h 1961"/>
              <a:gd name="T110" fmla="*/ 588 w 3500"/>
              <a:gd name="T111" fmla="*/ 112 h 1961"/>
              <a:gd name="T112" fmla="*/ 671 w 3500"/>
              <a:gd name="T113" fmla="*/ 11 h 1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500" h="1961">
                <a:moveTo>
                  <a:pt x="2825" y="1523"/>
                </a:moveTo>
                <a:lnTo>
                  <a:pt x="2797" y="1526"/>
                </a:lnTo>
                <a:lnTo>
                  <a:pt x="2769" y="1535"/>
                </a:lnTo>
                <a:lnTo>
                  <a:pt x="2744" y="1547"/>
                </a:lnTo>
                <a:lnTo>
                  <a:pt x="2723" y="1565"/>
                </a:lnTo>
                <a:lnTo>
                  <a:pt x="2705" y="1588"/>
                </a:lnTo>
                <a:lnTo>
                  <a:pt x="2692" y="1612"/>
                </a:lnTo>
                <a:lnTo>
                  <a:pt x="2683" y="1640"/>
                </a:lnTo>
                <a:lnTo>
                  <a:pt x="2680" y="1669"/>
                </a:lnTo>
                <a:lnTo>
                  <a:pt x="2683" y="1698"/>
                </a:lnTo>
                <a:lnTo>
                  <a:pt x="2692" y="1725"/>
                </a:lnTo>
                <a:lnTo>
                  <a:pt x="2705" y="1750"/>
                </a:lnTo>
                <a:lnTo>
                  <a:pt x="2723" y="1772"/>
                </a:lnTo>
                <a:lnTo>
                  <a:pt x="2744" y="1790"/>
                </a:lnTo>
                <a:lnTo>
                  <a:pt x="2769" y="1803"/>
                </a:lnTo>
                <a:lnTo>
                  <a:pt x="2797" y="1811"/>
                </a:lnTo>
                <a:lnTo>
                  <a:pt x="2825" y="1814"/>
                </a:lnTo>
                <a:lnTo>
                  <a:pt x="2855" y="1811"/>
                </a:lnTo>
                <a:lnTo>
                  <a:pt x="2883" y="1803"/>
                </a:lnTo>
                <a:lnTo>
                  <a:pt x="2907" y="1790"/>
                </a:lnTo>
                <a:lnTo>
                  <a:pt x="2929" y="1772"/>
                </a:lnTo>
                <a:lnTo>
                  <a:pt x="2947" y="1750"/>
                </a:lnTo>
                <a:lnTo>
                  <a:pt x="2960" y="1725"/>
                </a:lnTo>
                <a:lnTo>
                  <a:pt x="2969" y="1698"/>
                </a:lnTo>
                <a:lnTo>
                  <a:pt x="2972" y="1669"/>
                </a:lnTo>
                <a:lnTo>
                  <a:pt x="2969" y="1640"/>
                </a:lnTo>
                <a:lnTo>
                  <a:pt x="2960" y="1612"/>
                </a:lnTo>
                <a:lnTo>
                  <a:pt x="2947" y="1588"/>
                </a:lnTo>
                <a:lnTo>
                  <a:pt x="2929" y="1565"/>
                </a:lnTo>
                <a:lnTo>
                  <a:pt x="2907" y="1547"/>
                </a:lnTo>
                <a:lnTo>
                  <a:pt x="2883" y="1535"/>
                </a:lnTo>
                <a:lnTo>
                  <a:pt x="2855" y="1526"/>
                </a:lnTo>
                <a:lnTo>
                  <a:pt x="2825" y="1523"/>
                </a:lnTo>
                <a:close/>
                <a:moveTo>
                  <a:pt x="1297" y="1523"/>
                </a:moveTo>
                <a:lnTo>
                  <a:pt x="1267" y="1526"/>
                </a:lnTo>
                <a:lnTo>
                  <a:pt x="1240" y="1535"/>
                </a:lnTo>
                <a:lnTo>
                  <a:pt x="1215" y="1547"/>
                </a:lnTo>
                <a:lnTo>
                  <a:pt x="1193" y="1565"/>
                </a:lnTo>
                <a:lnTo>
                  <a:pt x="1176" y="1588"/>
                </a:lnTo>
                <a:lnTo>
                  <a:pt x="1162" y="1612"/>
                </a:lnTo>
                <a:lnTo>
                  <a:pt x="1154" y="1640"/>
                </a:lnTo>
                <a:lnTo>
                  <a:pt x="1151" y="1669"/>
                </a:lnTo>
                <a:lnTo>
                  <a:pt x="1154" y="1698"/>
                </a:lnTo>
                <a:lnTo>
                  <a:pt x="1162" y="1725"/>
                </a:lnTo>
                <a:lnTo>
                  <a:pt x="1176" y="1750"/>
                </a:lnTo>
                <a:lnTo>
                  <a:pt x="1193" y="1772"/>
                </a:lnTo>
                <a:lnTo>
                  <a:pt x="1215" y="1790"/>
                </a:lnTo>
                <a:lnTo>
                  <a:pt x="1240" y="1803"/>
                </a:lnTo>
                <a:lnTo>
                  <a:pt x="1267" y="1811"/>
                </a:lnTo>
                <a:lnTo>
                  <a:pt x="1297" y="1814"/>
                </a:lnTo>
                <a:lnTo>
                  <a:pt x="1327" y="1811"/>
                </a:lnTo>
                <a:lnTo>
                  <a:pt x="1353" y="1803"/>
                </a:lnTo>
                <a:lnTo>
                  <a:pt x="1379" y="1790"/>
                </a:lnTo>
                <a:lnTo>
                  <a:pt x="1400" y="1772"/>
                </a:lnTo>
                <a:lnTo>
                  <a:pt x="1418" y="1750"/>
                </a:lnTo>
                <a:lnTo>
                  <a:pt x="1432" y="1725"/>
                </a:lnTo>
                <a:lnTo>
                  <a:pt x="1440" y="1698"/>
                </a:lnTo>
                <a:lnTo>
                  <a:pt x="1442" y="1669"/>
                </a:lnTo>
                <a:lnTo>
                  <a:pt x="1440" y="1640"/>
                </a:lnTo>
                <a:lnTo>
                  <a:pt x="1432" y="1612"/>
                </a:lnTo>
                <a:lnTo>
                  <a:pt x="1418" y="1588"/>
                </a:lnTo>
                <a:lnTo>
                  <a:pt x="1400" y="1565"/>
                </a:lnTo>
                <a:lnTo>
                  <a:pt x="1379" y="1547"/>
                </a:lnTo>
                <a:lnTo>
                  <a:pt x="1353" y="1535"/>
                </a:lnTo>
                <a:lnTo>
                  <a:pt x="1327" y="1526"/>
                </a:lnTo>
                <a:lnTo>
                  <a:pt x="1297" y="1523"/>
                </a:lnTo>
                <a:close/>
                <a:moveTo>
                  <a:pt x="2825" y="1377"/>
                </a:moveTo>
                <a:lnTo>
                  <a:pt x="2869" y="1380"/>
                </a:lnTo>
                <a:lnTo>
                  <a:pt x="2910" y="1388"/>
                </a:lnTo>
                <a:lnTo>
                  <a:pt x="2950" y="1403"/>
                </a:lnTo>
                <a:lnTo>
                  <a:pt x="2985" y="1423"/>
                </a:lnTo>
                <a:lnTo>
                  <a:pt x="3017" y="1448"/>
                </a:lnTo>
                <a:lnTo>
                  <a:pt x="3046" y="1477"/>
                </a:lnTo>
                <a:lnTo>
                  <a:pt x="3070" y="1509"/>
                </a:lnTo>
                <a:lnTo>
                  <a:pt x="3091" y="1545"/>
                </a:lnTo>
                <a:lnTo>
                  <a:pt x="3105" y="1584"/>
                </a:lnTo>
                <a:lnTo>
                  <a:pt x="3115" y="1626"/>
                </a:lnTo>
                <a:lnTo>
                  <a:pt x="3118" y="1669"/>
                </a:lnTo>
                <a:lnTo>
                  <a:pt x="3115" y="1712"/>
                </a:lnTo>
                <a:lnTo>
                  <a:pt x="3105" y="1753"/>
                </a:lnTo>
                <a:lnTo>
                  <a:pt x="3091" y="1792"/>
                </a:lnTo>
                <a:lnTo>
                  <a:pt x="3070" y="1827"/>
                </a:lnTo>
                <a:lnTo>
                  <a:pt x="3046" y="1860"/>
                </a:lnTo>
                <a:lnTo>
                  <a:pt x="3017" y="1889"/>
                </a:lnTo>
                <a:lnTo>
                  <a:pt x="2985" y="1914"/>
                </a:lnTo>
                <a:lnTo>
                  <a:pt x="2950" y="1933"/>
                </a:lnTo>
                <a:lnTo>
                  <a:pt x="2910" y="1948"/>
                </a:lnTo>
                <a:lnTo>
                  <a:pt x="2869" y="1958"/>
                </a:lnTo>
                <a:lnTo>
                  <a:pt x="2825" y="1961"/>
                </a:lnTo>
                <a:lnTo>
                  <a:pt x="2783" y="1958"/>
                </a:lnTo>
                <a:lnTo>
                  <a:pt x="2742" y="1948"/>
                </a:lnTo>
                <a:lnTo>
                  <a:pt x="2702" y="1933"/>
                </a:lnTo>
                <a:lnTo>
                  <a:pt x="2666" y="1914"/>
                </a:lnTo>
                <a:lnTo>
                  <a:pt x="2635" y="1889"/>
                </a:lnTo>
                <a:lnTo>
                  <a:pt x="2605" y="1860"/>
                </a:lnTo>
                <a:lnTo>
                  <a:pt x="2580" y="1827"/>
                </a:lnTo>
                <a:lnTo>
                  <a:pt x="2560" y="1792"/>
                </a:lnTo>
                <a:lnTo>
                  <a:pt x="2545" y="1753"/>
                </a:lnTo>
                <a:lnTo>
                  <a:pt x="2537" y="1712"/>
                </a:lnTo>
                <a:lnTo>
                  <a:pt x="2534" y="1669"/>
                </a:lnTo>
                <a:lnTo>
                  <a:pt x="2537" y="1626"/>
                </a:lnTo>
                <a:lnTo>
                  <a:pt x="2545" y="1584"/>
                </a:lnTo>
                <a:lnTo>
                  <a:pt x="2560" y="1545"/>
                </a:lnTo>
                <a:lnTo>
                  <a:pt x="2580" y="1509"/>
                </a:lnTo>
                <a:lnTo>
                  <a:pt x="2605" y="1477"/>
                </a:lnTo>
                <a:lnTo>
                  <a:pt x="2635" y="1448"/>
                </a:lnTo>
                <a:lnTo>
                  <a:pt x="2666" y="1423"/>
                </a:lnTo>
                <a:lnTo>
                  <a:pt x="2702" y="1403"/>
                </a:lnTo>
                <a:lnTo>
                  <a:pt x="2742" y="1388"/>
                </a:lnTo>
                <a:lnTo>
                  <a:pt x="2783" y="1380"/>
                </a:lnTo>
                <a:lnTo>
                  <a:pt x="2825" y="1377"/>
                </a:lnTo>
                <a:close/>
                <a:moveTo>
                  <a:pt x="1297" y="1377"/>
                </a:moveTo>
                <a:lnTo>
                  <a:pt x="1340" y="1380"/>
                </a:lnTo>
                <a:lnTo>
                  <a:pt x="1381" y="1388"/>
                </a:lnTo>
                <a:lnTo>
                  <a:pt x="1420" y="1403"/>
                </a:lnTo>
                <a:lnTo>
                  <a:pt x="1456" y="1423"/>
                </a:lnTo>
                <a:lnTo>
                  <a:pt x="1489" y="1448"/>
                </a:lnTo>
                <a:lnTo>
                  <a:pt x="1518" y="1477"/>
                </a:lnTo>
                <a:lnTo>
                  <a:pt x="1542" y="1509"/>
                </a:lnTo>
                <a:lnTo>
                  <a:pt x="1562" y="1545"/>
                </a:lnTo>
                <a:lnTo>
                  <a:pt x="1577" y="1584"/>
                </a:lnTo>
                <a:lnTo>
                  <a:pt x="1586" y="1626"/>
                </a:lnTo>
                <a:lnTo>
                  <a:pt x="1589" y="1669"/>
                </a:lnTo>
                <a:lnTo>
                  <a:pt x="1586" y="1712"/>
                </a:lnTo>
                <a:lnTo>
                  <a:pt x="1577" y="1753"/>
                </a:lnTo>
                <a:lnTo>
                  <a:pt x="1562" y="1792"/>
                </a:lnTo>
                <a:lnTo>
                  <a:pt x="1542" y="1827"/>
                </a:lnTo>
                <a:lnTo>
                  <a:pt x="1518" y="1860"/>
                </a:lnTo>
                <a:lnTo>
                  <a:pt x="1489" y="1889"/>
                </a:lnTo>
                <a:lnTo>
                  <a:pt x="1456" y="1914"/>
                </a:lnTo>
                <a:lnTo>
                  <a:pt x="1420" y="1933"/>
                </a:lnTo>
                <a:lnTo>
                  <a:pt x="1381" y="1948"/>
                </a:lnTo>
                <a:lnTo>
                  <a:pt x="1340" y="1958"/>
                </a:lnTo>
                <a:lnTo>
                  <a:pt x="1297" y="1961"/>
                </a:lnTo>
                <a:lnTo>
                  <a:pt x="1254" y="1958"/>
                </a:lnTo>
                <a:lnTo>
                  <a:pt x="1212" y="1948"/>
                </a:lnTo>
                <a:lnTo>
                  <a:pt x="1174" y="1933"/>
                </a:lnTo>
                <a:lnTo>
                  <a:pt x="1138" y="1914"/>
                </a:lnTo>
                <a:lnTo>
                  <a:pt x="1105" y="1889"/>
                </a:lnTo>
                <a:lnTo>
                  <a:pt x="1077" y="1860"/>
                </a:lnTo>
                <a:lnTo>
                  <a:pt x="1052" y="1827"/>
                </a:lnTo>
                <a:lnTo>
                  <a:pt x="1032" y="1792"/>
                </a:lnTo>
                <a:lnTo>
                  <a:pt x="1017" y="1753"/>
                </a:lnTo>
                <a:lnTo>
                  <a:pt x="1008" y="1712"/>
                </a:lnTo>
                <a:lnTo>
                  <a:pt x="1004" y="1669"/>
                </a:lnTo>
                <a:lnTo>
                  <a:pt x="1008" y="1626"/>
                </a:lnTo>
                <a:lnTo>
                  <a:pt x="1017" y="1584"/>
                </a:lnTo>
                <a:lnTo>
                  <a:pt x="1032" y="1545"/>
                </a:lnTo>
                <a:lnTo>
                  <a:pt x="1052" y="1509"/>
                </a:lnTo>
                <a:lnTo>
                  <a:pt x="1077" y="1477"/>
                </a:lnTo>
                <a:lnTo>
                  <a:pt x="1105" y="1448"/>
                </a:lnTo>
                <a:lnTo>
                  <a:pt x="1138" y="1423"/>
                </a:lnTo>
                <a:lnTo>
                  <a:pt x="1174" y="1403"/>
                </a:lnTo>
                <a:lnTo>
                  <a:pt x="1212" y="1388"/>
                </a:lnTo>
                <a:lnTo>
                  <a:pt x="1254" y="1380"/>
                </a:lnTo>
                <a:lnTo>
                  <a:pt x="1297" y="1377"/>
                </a:lnTo>
                <a:close/>
                <a:moveTo>
                  <a:pt x="585" y="1161"/>
                </a:moveTo>
                <a:lnTo>
                  <a:pt x="3500" y="1161"/>
                </a:lnTo>
                <a:lnTo>
                  <a:pt x="3500" y="1472"/>
                </a:lnTo>
                <a:lnTo>
                  <a:pt x="3497" y="1501"/>
                </a:lnTo>
                <a:lnTo>
                  <a:pt x="3489" y="1527"/>
                </a:lnTo>
                <a:lnTo>
                  <a:pt x="3476" y="1551"/>
                </a:lnTo>
                <a:lnTo>
                  <a:pt x="3459" y="1572"/>
                </a:lnTo>
                <a:lnTo>
                  <a:pt x="3437" y="1589"/>
                </a:lnTo>
                <a:lnTo>
                  <a:pt x="3414" y="1601"/>
                </a:lnTo>
                <a:lnTo>
                  <a:pt x="3388" y="1610"/>
                </a:lnTo>
                <a:lnTo>
                  <a:pt x="3359" y="1613"/>
                </a:lnTo>
                <a:lnTo>
                  <a:pt x="3208" y="1613"/>
                </a:lnTo>
                <a:lnTo>
                  <a:pt x="3199" y="1568"/>
                </a:lnTo>
                <a:lnTo>
                  <a:pt x="3184" y="1524"/>
                </a:lnTo>
                <a:lnTo>
                  <a:pt x="3165" y="1483"/>
                </a:lnTo>
                <a:lnTo>
                  <a:pt x="3140" y="1445"/>
                </a:lnTo>
                <a:lnTo>
                  <a:pt x="3112" y="1410"/>
                </a:lnTo>
                <a:lnTo>
                  <a:pt x="3080" y="1378"/>
                </a:lnTo>
                <a:lnTo>
                  <a:pt x="3044" y="1350"/>
                </a:lnTo>
                <a:lnTo>
                  <a:pt x="3005" y="1327"/>
                </a:lnTo>
                <a:lnTo>
                  <a:pt x="2963" y="1308"/>
                </a:lnTo>
                <a:lnTo>
                  <a:pt x="2920" y="1294"/>
                </a:lnTo>
                <a:lnTo>
                  <a:pt x="2873" y="1286"/>
                </a:lnTo>
                <a:lnTo>
                  <a:pt x="2825" y="1282"/>
                </a:lnTo>
                <a:lnTo>
                  <a:pt x="2778" y="1286"/>
                </a:lnTo>
                <a:lnTo>
                  <a:pt x="2732" y="1294"/>
                </a:lnTo>
                <a:lnTo>
                  <a:pt x="2688" y="1308"/>
                </a:lnTo>
                <a:lnTo>
                  <a:pt x="2646" y="1327"/>
                </a:lnTo>
                <a:lnTo>
                  <a:pt x="2608" y="1350"/>
                </a:lnTo>
                <a:lnTo>
                  <a:pt x="2572" y="1378"/>
                </a:lnTo>
                <a:lnTo>
                  <a:pt x="2540" y="1410"/>
                </a:lnTo>
                <a:lnTo>
                  <a:pt x="2512" y="1445"/>
                </a:lnTo>
                <a:lnTo>
                  <a:pt x="2487" y="1483"/>
                </a:lnTo>
                <a:lnTo>
                  <a:pt x="2468" y="1524"/>
                </a:lnTo>
                <a:lnTo>
                  <a:pt x="2453" y="1568"/>
                </a:lnTo>
                <a:lnTo>
                  <a:pt x="2444" y="1613"/>
                </a:lnTo>
                <a:lnTo>
                  <a:pt x="1679" y="1613"/>
                </a:lnTo>
                <a:lnTo>
                  <a:pt x="1669" y="1568"/>
                </a:lnTo>
                <a:lnTo>
                  <a:pt x="1655" y="1524"/>
                </a:lnTo>
                <a:lnTo>
                  <a:pt x="1635" y="1483"/>
                </a:lnTo>
                <a:lnTo>
                  <a:pt x="1611" y="1445"/>
                </a:lnTo>
                <a:lnTo>
                  <a:pt x="1582" y="1410"/>
                </a:lnTo>
                <a:lnTo>
                  <a:pt x="1551" y="1378"/>
                </a:lnTo>
                <a:lnTo>
                  <a:pt x="1515" y="1350"/>
                </a:lnTo>
                <a:lnTo>
                  <a:pt x="1476" y="1327"/>
                </a:lnTo>
                <a:lnTo>
                  <a:pt x="1435" y="1308"/>
                </a:lnTo>
                <a:lnTo>
                  <a:pt x="1390" y="1294"/>
                </a:lnTo>
                <a:lnTo>
                  <a:pt x="1345" y="1286"/>
                </a:lnTo>
                <a:lnTo>
                  <a:pt x="1297" y="1282"/>
                </a:lnTo>
                <a:lnTo>
                  <a:pt x="1249" y="1286"/>
                </a:lnTo>
                <a:lnTo>
                  <a:pt x="1203" y="1294"/>
                </a:lnTo>
                <a:lnTo>
                  <a:pt x="1159" y="1308"/>
                </a:lnTo>
                <a:lnTo>
                  <a:pt x="1118" y="1327"/>
                </a:lnTo>
                <a:lnTo>
                  <a:pt x="1079" y="1350"/>
                </a:lnTo>
                <a:lnTo>
                  <a:pt x="1044" y="1378"/>
                </a:lnTo>
                <a:lnTo>
                  <a:pt x="1011" y="1410"/>
                </a:lnTo>
                <a:lnTo>
                  <a:pt x="983" y="1445"/>
                </a:lnTo>
                <a:lnTo>
                  <a:pt x="959" y="1483"/>
                </a:lnTo>
                <a:lnTo>
                  <a:pt x="939" y="1524"/>
                </a:lnTo>
                <a:lnTo>
                  <a:pt x="924" y="1568"/>
                </a:lnTo>
                <a:lnTo>
                  <a:pt x="914" y="1613"/>
                </a:lnTo>
                <a:lnTo>
                  <a:pt x="725" y="1613"/>
                </a:lnTo>
                <a:lnTo>
                  <a:pt x="698" y="1610"/>
                </a:lnTo>
                <a:lnTo>
                  <a:pt x="671" y="1601"/>
                </a:lnTo>
                <a:lnTo>
                  <a:pt x="647" y="1589"/>
                </a:lnTo>
                <a:lnTo>
                  <a:pt x="626" y="1572"/>
                </a:lnTo>
                <a:lnTo>
                  <a:pt x="609" y="1551"/>
                </a:lnTo>
                <a:lnTo>
                  <a:pt x="596" y="1527"/>
                </a:lnTo>
                <a:lnTo>
                  <a:pt x="588" y="1501"/>
                </a:lnTo>
                <a:lnTo>
                  <a:pt x="585" y="1472"/>
                </a:lnTo>
                <a:lnTo>
                  <a:pt x="585" y="1161"/>
                </a:lnTo>
                <a:close/>
                <a:moveTo>
                  <a:pt x="2667" y="407"/>
                </a:moveTo>
                <a:lnTo>
                  <a:pt x="2656" y="410"/>
                </a:lnTo>
                <a:lnTo>
                  <a:pt x="2648" y="419"/>
                </a:lnTo>
                <a:lnTo>
                  <a:pt x="2645" y="429"/>
                </a:lnTo>
                <a:lnTo>
                  <a:pt x="2645" y="843"/>
                </a:lnTo>
                <a:lnTo>
                  <a:pt x="2648" y="854"/>
                </a:lnTo>
                <a:lnTo>
                  <a:pt x="2656" y="862"/>
                </a:lnTo>
                <a:lnTo>
                  <a:pt x="2667" y="865"/>
                </a:lnTo>
                <a:lnTo>
                  <a:pt x="3203" y="865"/>
                </a:lnTo>
                <a:lnTo>
                  <a:pt x="3214" y="863"/>
                </a:lnTo>
                <a:lnTo>
                  <a:pt x="3221" y="855"/>
                </a:lnTo>
                <a:lnTo>
                  <a:pt x="3225" y="846"/>
                </a:lnTo>
                <a:lnTo>
                  <a:pt x="3224" y="836"/>
                </a:lnTo>
                <a:lnTo>
                  <a:pt x="3218" y="827"/>
                </a:lnTo>
                <a:lnTo>
                  <a:pt x="2785" y="413"/>
                </a:lnTo>
                <a:lnTo>
                  <a:pt x="2780" y="410"/>
                </a:lnTo>
                <a:lnTo>
                  <a:pt x="2775" y="408"/>
                </a:lnTo>
                <a:lnTo>
                  <a:pt x="2769" y="407"/>
                </a:lnTo>
                <a:lnTo>
                  <a:pt x="2667" y="407"/>
                </a:lnTo>
                <a:close/>
                <a:moveTo>
                  <a:pt x="725" y="0"/>
                </a:moveTo>
                <a:lnTo>
                  <a:pt x="2339" y="0"/>
                </a:lnTo>
                <a:lnTo>
                  <a:pt x="2367" y="2"/>
                </a:lnTo>
                <a:lnTo>
                  <a:pt x="2394" y="11"/>
                </a:lnTo>
                <a:lnTo>
                  <a:pt x="2417" y="23"/>
                </a:lnTo>
                <a:lnTo>
                  <a:pt x="2438" y="40"/>
                </a:lnTo>
                <a:lnTo>
                  <a:pt x="2455" y="62"/>
                </a:lnTo>
                <a:lnTo>
                  <a:pt x="2468" y="86"/>
                </a:lnTo>
                <a:lnTo>
                  <a:pt x="2477" y="112"/>
                </a:lnTo>
                <a:lnTo>
                  <a:pt x="2480" y="140"/>
                </a:lnTo>
                <a:lnTo>
                  <a:pt x="2480" y="245"/>
                </a:lnTo>
                <a:lnTo>
                  <a:pt x="2759" y="245"/>
                </a:lnTo>
                <a:lnTo>
                  <a:pt x="2788" y="247"/>
                </a:lnTo>
                <a:lnTo>
                  <a:pt x="2816" y="254"/>
                </a:lnTo>
                <a:lnTo>
                  <a:pt x="2843" y="265"/>
                </a:lnTo>
                <a:lnTo>
                  <a:pt x="2868" y="281"/>
                </a:lnTo>
                <a:lnTo>
                  <a:pt x="2891" y="299"/>
                </a:lnTo>
                <a:lnTo>
                  <a:pt x="3445" y="847"/>
                </a:lnTo>
                <a:lnTo>
                  <a:pt x="3464" y="869"/>
                </a:lnTo>
                <a:lnTo>
                  <a:pt x="3479" y="895"/>
                </a:lnTo>
                <a:lnTo>
                  <a:pt x="3490" y="921"/>
                </a:lnTo>
                <a:lnTo>
                  <a:pt x="3498" y="950"/>
                </a:lnTo>
                <a:lnTo>
                  <a:pt x="3500" y="980"/>
                </a:lnTo>
                <a:lnTo>
                  <a:pt x="3500" y="1082"/>
                </a:lnTo>
                <a:lnTo>
                  <a:pt x="584" y="1082"/>
                </a:lnTo>
                <a:lnTo>
                  <a:pt x="584" y="807"/>
                </a:lnTo>
                <a:lnTo>
                  <a:pt x="0" y="695"/>
                </a:lnTo>
                <a:lnTo>
                  <a:pt x="1022" y="607"/>
                </a:lnTo>
                <a:lnTo>
                  <a:pt x="0" y="462"/>
                </a:lnTo>
                <a:lnTo>
                  <a:pt x="1027" y="360"/>
                </a:lnTo>
                <a:lnTo>
                  <a:pt x="13" y="228"/>
                </a:lnTo>
                <a:lnTo>
                  <a:pt x="584" y="162"/>
                </a:lnTo>
                <a:lnTo>
                  <a:pt x="584" y="140"/>
                </a:lnTo>
                <a:lnTo>
                  <a:pt x="588" y="112"/>
                </a:lnTo>
                <a:lnTo>
                  <a:pt x="596" y="86"/>
                </a:lnTo>
                <a:lnTo>
                  <a:pt x="609" y="62"/>
                </a:lnTo>
                <a:lnTo>
                  <a:pt x="626" y="40"/>
                </a:lnTo>
                <a:lnTo>
                  <a:pt x="647" y="23"/>
                </a:lnTo>
                <a:lnTo>
                  <a:pt x="671" y="11"/>
                </a:lnTo>
                <a:lnTo>
                  <a:pt x="698" y="2"/>
                </a:lnTo>
                <a:lnTo>
                  <a:pt x="72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26" name="Title 1">
            <a:extLst>
              <a:ext uri="{FF2B5EF4-FFF2-40B4-BE49-F238E27FC236}">
                <a16:creationId xmlns:a16="http://schemas.microsoft.com/office/drawing/2014/main" id="{4211FEEF-7AB9-4D57-BD0C-E423968137DC}"/>
              </a:ext>
            </a:extLst>
          </p:cNvPr>
          <p:cNvSpPr txBox="1">
            <a:spLocks/>
          </p:cNvSpPr>
          <p:nvPr/>
        </p:nvSpPr>
        <p:spPr>
          <a:xfrm>
            <a:off x="625848" y="181418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Tracking Customer Movements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309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45F910B-2B57-4FB2-A4D3-8352F8F8170D}"/>
              </a:ext>
            </a:extLst>
          </p:cNvPr>
          <p:cNvSpPr txBox="1">
            <a:spLocks/>
          </p:cNvSpPr>
          <p:nvPr/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759B121-04D2-424E-A0FC-03E8C7B03ACA}"/>
              </a:ext>
            </a:extLst>
          </p:cNvPr>
          <p:cNvSpPr/>
          <p:nvPr/>
        </p:nvSpPr>
        <p:spPr>
          <a:xfrm rot="773409">
            <a:off x="246004" y="5451930"/>
            <a:ext cx="2375303" cy="726731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65000"/>
                  <a:lumOff val="35000"/>
                </a:sysClr>
              </a:gs>
              <a:gs pos="100000">
                <a:sysClr val="window" lastClr="FFFFFF">
                  <a:alpha val="0"/>
                </a:sysClr>
              </a:gs>
            </a:gsLst>
            <a:path path="shap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2D6C38-AA92-4C51-AEF1-D9501B6928E6}"/>
              </a:ext>
            </a:extLst>
          </p:cNvPr>
          <p:cNvSpPr/>
          <p:nvPr/>
        </p:nvSpPr>
        <p:spPr>
          <a:xfrm>
            <a:off x="256327" y="992269"/>
            <a:ext cx="3495335" cy="796825"/>
          </a:xfrm>
          <a:prstGeom prst="ellipse">
            <a:avLst/>
          </a:prstGeom>
          <a:solidFill>
            <a:srgbClr val="BF9000"/>
          </a:soli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rapezoid 26">
            <a:extLst>
              <a:ext uri="{FF2B5EF4-FFF2-40B4-BE49-F238E27FC236}">
                <a16:creationId xmlns:a16="http://schemas.microsoft.com/office/drawing/2014/main" id="{F355EDCF-1F98-4772-8065-0E91D3B5FA25}"/>
              </a:ext>
            </a:extLst>
          </p:cNvPr>
          <p:cNvSpPr/>
          <p:nvPr/>
        </p:nvSpPr>
        <p:spPr>
          <a:xfrm flipV="1">
            <a:off x="1191169" y="4767122"/>
            <a:ext cx="1684324" cy="1257949"/>
          </a:xfrm>
          <a:custGeom>
            <a:avLst/>
            <a:gdLst>
              <a:gd name="connsiteX0" fmla="*/ 815163 w 1630327"/>
              <a:gd name="connsiteY0" fmla="*/ 0 h 1082673"/>
              <a:gd name="connsiteX1" fmla="*/ 1352504 w 1630327"/>
              <a:gd name="connsiteY1" fmla="*/ 182949 h 1082673"/>
              <a:gd name="connsiteX2" fmla="*/ 1630327 w 1630327"/>
              <a:gd name="connsiteY2" fmla="*/ 1082673 h 1082673"/>
              <a:gd name="connsiteX3" fmla="*/ 809214 w 1630327"/>
              <a:gd name="connsiteY3" fmla="*/ 896730 h 1082673"/>
              <a:gd name="connsiteX4" fmla="*/ 0 w 1630327"/>
              <a:gd name="connsiteY4" fmla="*/ 1073295 h 1082673"/>
              <a:gd name="connsiteX5" fmla="*/ 282616 w 1630327"/>
              <a:gd name="connsiteY5" fmla="*/ 162834 h 1082673"/>
              <a:gd name="connsiteX6" fmla="*/ 283566 w 1630327"/>
              <a:gd name="connsiteY6" fmla="*/ 162834 h 1082673"/>
              <a:gd name="connsiteX7" fmla="*/ 815163 w 1630327"/>
              <a:gd name="connsiteY7" fmla="*/ 0 h 1082673"/>
              <a:gd name="connsiteX0" fmla="*/ 815163 w 1630327"/>
              <a:gd name="connsiteY0" fmla="*/ 0 h 1082673"/>
              <a:gd name="connsiteX1" fmla="*/ 1352504 w 1630327"/>
              <a:gd name="connsiteY1" fmla="*/ 182949 h 1082673"/>
              <a:gd name="connsiteX2" fmla="*/ 1630327 w 1630327"/>
              <a:gd name="connsiteY2" fmla="*/ 1082673 h 1082673"/>
              <a:gd name="connsiteX3" fmla="*/ 809214 w 1630327"/>
              <a:gd name="connsiteY3" fmla="*/ 896730 h 1082673"/>
              <a:gd name="connsiteX4" fmla="*/ 0 w 1630327"/>
              <a:gd name="connsiteY4" fmla="*/ 1073295 h 1082673"/>
              <a:gd name="connsiteX5" fmla="*/ 282616 w 1630327"/>
              <a:gd name="connsiteY5" fmla="*/ 162834 h 1082673"/>
              <a:gd name="connsiteX6" fmla="*/ 283566 w 1630327"/>
              <a:gd name="connsiteY6" fmla="*/ 162834 h 1082673"/>
              <a:gd name="connsiteX7" fmla="*/ 815163 w 1630327"/>
              <a:gd name="connsiteY7" fmla="*/ 0 h 1082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30327" h="1082673">
                <a:moveTo>
                  <a:pt x="815163" y="0"/>
                </a:moveTo>
                <a:cubicBezTo>
                  <a:pt x="1105771" y="0"/>
                  <a:pt x="1323663" y="83041"/>
                  <a:pt x="1352504" y="182949"/>
                </a:cubicBezTo>
                <a:lnTo>
                  <a:pt x="1630327" y="1082673"/>
                </a:lnTo>
                <a:cubicBezTo>
                  <a:pt x="1495399" y="972403"/>
                  <a:pt x="1178425" y="896730"/>
                  <a:pt x="809214" y="896730"/>
                </a:cubicBezTo>
                <a:cubicBezTo>
                  <a:pt x="450534" y="896730"/>
                  <a:pt x="141155" y="968148"/>
                  <a:pt x="0" y="1073295"/>
                </a:cubicBezTo>
                <a:lnTo>
                  <a:pt x="282616" y="162834"/>
                </a:lnTo>
                <a:lnTo>
                  <a:pt x="283566" y="162834"/>
                </a:lnTo>
                <a:cubicBezTo>
                  <a:pt x="320582" y="70321"/>
                  <a:pt x="544616" y="0"/>
                  <a:pt x="815163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rapezoid 26">
            <a:extLst>
              <a:ext uri="{FF2B5EF4-FFF2-40B4-BE49-F238E27FC236}">
                <a16:creationId xmlns:a16="http://schemas.microsoft.com/office/drawing/2014/main" id="{2969A6DB-0AF0-4632-B258-4F012F139D7F}"/>
              </a:ext>
            </a:extLst>
          </p:cNvPr>
          <p:cNvSpPr/>
          <p:nvPr/>
        </p:nvSpPr>
        <p:spPr>
          <a:xfrm flipV="1">
            <a:off x="927528" y="3927334"/>
            <a:ext cx="2139222" cy="1037451"/>
          </a:xfrm>
          <a:custGeom>
            <a:avLst/>
            <a:gdLst/>
            <a:ahLst/>
            <a:cxnLst/>
            <a:rect l="l" t="t" r="r" b="b"/>
            <a:pathLst>
              <a:path w="2070642" h="892898">
                <a:moveTo>
                  <a:pt x="1030084" y="0"/>
                </a:moveTo>
                <a:cubicBezTo>
                  <a:pt x="1399295" y="0"/>
                  <a:pt x="1716269" y="75673"/>
                  <a:pt x="1851197" y="185943"/>
                </a:cubicBezTo>
                <a:lnTo>
                  <a:pt x="2070642" y="892898"/>
                </a:lnTo>
                <a:cubicBezTo>
                  <a:pt x="1919384" y="777932"/>
                  <a:pt x="1509992" y="696347"/>
                  <a:pt x="1028846" y="696347"/>
                </a:cubicBezTo>
                <a:cubicBezTo>
                  <a:pt x="560965" y="696347"/>
                  <a:pt x="160937" y="773496"/>
                  <a:pt x="0" y="883300"/>
                </a:cubicBezTo>
                <a:lnTo>
                  <a:pt x="219016" y="177731"/>
                </a:lnTo>
                <a:cubicBezTo>
                  <a:pt x="359459" y="72012"/>
                  <a:pt x="669916" y="0"/>
                  <a:pt x="1030084" y="0"/>
                </a:cubicBezTo>
                <a:close/>
              </a:path>
            </a:pathLst>
          </a:custGeom>
          <a:solidFill>
            <a:srgbClr val="7F7F7F">
              <a:lumMod val="75000"/>
            </a:srgbClr>
          </a:soli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rapezoid 26">
            <a:extLst>
              <a:ext uri="{FF2B5EF4-FFF2-40B4-BE49-F238E27FC236}">
                <a16:creationId xmlns:a16="http://schemas.microsoft.com/office/drawing/2014/main" id="{4C70D65E-461C-4BC2-9D9F-6298E2B80F82}"/>
              </a:ext>
            </a:extLst>
          </p:cNvPr>
          <p:cNvSpPr/>
          <p:nvPr/>
        </p:nvSpPr>
        <p:spPr>
          <a:xfrm flipV="1">
            <a:off x="238538" y="1436630"/>
            <a:ext cx="3517205" cy="1694311"/>
          </a:xfrm>
          <a:custGeom>
            <a:avLst/>
            <a:gdLst/>
            <a:ahLst/>
            <a:cxnLst/>
            <a:rect l="l" t="t" r="r" b="b"/>
            <a:pathLst>
              <a:path w="3404449" h="1458236">
                <a:moveTo>
                  <a:pt x="0" y="1458236"/>
                </a:moveTo>
                <a:cubicBezTo>
                  <a:pt x="98270" y="1287261"/>
                  <a:pt x="822951" y="1154882"/>
                  <a:pt x="1702224" y="1154882"/>
                </a:cubicBezTo>
                <a:cubicBezTo>
                  <a:pt x="2581498" y="1154882"/>
                  <a:pt x="3306179" y="1287261"/>
                  <a:pt x="3404449" y="1458236"/>
                </a:cubicBezTo>
                <a:lnTo>
                  <a:pt x="3019281" y="217397"/>
                </a:lnTo>
                <a:cubicBezTo>
                  <a:pt x="2899223" y="93173"/>
                  <a:pt x="2355128" y="0"/>
                  <a:pt x="1702224" y="0"/>
                </a:cubicBezTo>
                <a:cubicBezTo>
                  <a:pt x="1049320" y="0"/>
                  <a:pt x="505225" y="93174"/>
                  <a:pt x="385168" y="217398"/>
                </a:cubicBezTo>
                <a:close/>
              </a:path>
            </a:pathLst>
          </a:custGeom>
          <a:solidFill>
            <a:srgbClr val="BF9000"/>
          </a:soli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rapezoid 26">
            <a:extLst>
              <a:ext uri="{FF2B5EF4-FFF2-40B4-BE49-F238E27FC236}">
                <a16:creationId xmlns:a16="http://schemas.microsoft.com/office/drawing/2014/main" id="{1E09AC45-B477-4B0C-A23B-0B390D0E01D1}"/>
              </a:ext>
            </a:extLst>
          </p:cNvPr>
          <p:cNvSpPr/>
          <p:nvPr/>
        </p:nvSpPr>
        <p:spPr>
          <a:xfrm flipV="1">
            <a:off x="636463" y="2878349"/>
            <a:ext cx="2721354" cy="1277356"/>
          </a:xfrm>
          <a:custGeom>
            <a:avLst/>
            <a:gdLst/>
            <a:ahLst/>
            <a:cxnLst/>
            <a:rect l="l" t="t" r="r" b="b"/>
            <a:pathLst>
              <a:path w="2634112" h="1099376">
                <a:moveTo>
                  <a:pt x="1312071" y="0"/>
                </a:moveTo>
                <a:cubicBezTo>
                  <a:pt x="1793217" y="0"/>
                  <a:pt x="2202609" y="81585"/>
                  <a:pt x="2353867" y="196551"/>
                </a:cubicBezTo>
                <a:lnTo>
                  <a:pt x="2634112" y="1099374"/>
                </a:lnTo>
                <a:cubicBezTo>
                  <a:pt x="2514053" y="975151"/>
                  <a:pt x="1969959" y="881978"/>
                  <a:pt x="1317056" y="881978"/>
                </a:cubicBezTo>
                <a:cubicBezTo>
                  <a:pt x="664152" y="881978"/>
                  <a:pt x="120057" y="975152"/>
                  <a:pt x="0" y="1099376"/>
                </a:cubicBezTo>
                <a:lnTo>
                  <a:pt x="283225" y="186953"/>
                </a:lnTo>
                <a:cubicBezTo>
                  <a:pt x="444162" y="77149"/>
                  <a:pt x="844190" y="0"/>
                  <a:pt x="1312071" y="0"/>
                </a:cubicBezTo>
                <a:close/>
              </a:path>
            </a:pathLst>
          </a:custGeom>
          <a:solidFill>
            <a:srgbClr val="4D84BC">
              <a:lumMod val="75000"/>
            </a:srgbClr>
          </a:solidFill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Down Arrow 41">
            <a:extLst>
              <a:ext uri="{FF2B5EF4-FFF2-40B4-BE49-F238E27FC236}">
                <a16:creationId xmlns:a16="http://schemas.microsoft.com/office/drawing/2014/main" id="{38E978E8-50AD-4886-9440-1FBA744BD1F0}"/>
              </a:ext>
            </a:extLst>
          </p:cNvPr>
          <p:cNvSpPr/>
          <p:nvPr/>
        </p:nvSpPr>
        <p:spPr>
          <a:xfrm rot="917500">
            <a:off x="2657551" y="1556273"/>
            <a:ext cx="297957" cy="4369485"/>
          </a:xfrm>
          <a:custGeom>
            <a:avLst/>
            <a:gdLst/>
            <a:ahLst/>
            <a:cxnLst/>
            <a:rect l="l" t="t" r="r" b="b"/>
            <a:pathLst>
              <a:path w="561400" h="3760665">
                <a:moveTo>
                  <a:pt x="385985" y="0"/>
                </a:moveTo>
                <a:lnTo>
                  <a:pt x="385985" y="3277429"/>
                </a:lnTo>
                <a:lnTo>
                  <a:pt x="561400" y="3277429"/>
                </a:lnTo>
                <a:lnTo>
                  <a:pt x="280700" y="3760665"/>
                </a:lnTo>
                <a:lnTo>
                  <a:pt x="0" y="3277429"/>
                </a:lnTo>
                <a:lnTo>
                  <a:pt x="175415" y="3277429"/>
                </a:lnTo>
                <a:lnTo>
                  <a:pt x="175415" y="111502"/>
                </a:lnTo>
                <a:cubicBezTo>
                  <a:pt x="252745" y="74105"/>
                  <a:pt x="323285" y="36786"/>
                  <a:pt x="385985" y="0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C2F613-E485-4D62-8B6B-9092F13EF9C5}"/>
              </a:ext>
            </a:extLst>
          </p:cNvPr>
          <p:cNvSpPr txBox="1"/>
          <p:nvPr/>
        </p:nvSpPr>
        <p:spPr>
          <a:xfrm>
            <a:off x="844899" y="2095544"/>
            <a:ext cx="2139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2523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08B420-8D4B-48AE-852E-58B8DD553DA5}"/>
              </a:ext>
            </a:extLst>
          </p:cNvPr>
          <p:cNvSpPr txBox="1"/>
          <p:nvPr/>
        </p:nvSpPr>
        <p:spPr>
          <a:xfrm>
            <a:off x="1092625" y="3376808"/>
            <a:ext cx="1643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915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3B846E-C838-4991-9A0A-AF404F96DF25}"/>
              </a:ext>
            </a:extLst>
          </p:cNvPr>
          <p:cNvSpPr txBox="1"/>
          <p:nvPr/>
        </p:nvSpPr>
        <p:spPr>
          <a:xfrm>
            <a:off x="1092625" y="4253947"/>
            <a:ext cx="1643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233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9AA1AA-889F-4A82-9535-F514C3D0B89C}"/>
              </a:ext>
            </a:extLst>
          </p:cNvPr>
          <p:cNvSpPr txBox="1"/>
          <p:nvPr/>
        </p:nvSpPr>
        <p:spPr>
          <a:xfrm>
            <a:off x="1259590" y="5196142"/>
            <a:ext cx="1309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186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15C34F4-A16E-4B54-B6C7-59A2735D0D82}"/>
              </a:ext>
            </a:extLst>
          </p:cNvPr>
          <p:cNvSpPr txBox="1">
            <a:spLocks/>
          </p:cNvSpPr>
          <p:nvPr/>
        </p:nvSpPr>
        <p:spPr>
          <a:xfrm>
            <a:off x="625848" y="181418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chemeClr val="accent1"/>
                </a:solidFill>
              </a:rPr>
              <a:t>Focused Targeting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9439C194-05E4-4A38-906F-33997583BA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4417256"/>
              </p:ext>
            </p:extLst>
          </p:nvPr>
        </p:nvGraphicFramePr>
        <p:xfrm>
          <a:off x="4599555" y="810910"/>
          <a:ext cx="600934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4300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79DCCD8-85BC-4E6E-8103-53D4DFF6ED95}"/>
              </a:ext>
            </a:extLst>
          </p:cNvPr>
          <p:cNvSpPr txBox="1">
            <a:spLocks/>
          </p:cNvSpPr>
          <p:nvPr/>
        </p:nvSpPr>
        <p:spPr>
          <a:xfrm>
            <a:off x="599655" y="58925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397670-E14C-41AD-B251-D6671F541ECC}"/>
              </a:ext>
            </a:extLst>
          </p:cNvPr>
          <p:cNvGrpSpPr/>
          <p:nvPr/>
        </p:nvGrpSpPr>
        <p:grpSpPr>
          <a:xfrm>
            <a:off x="2775959" y="5100825"/>
            <a:ext cx="1673294" cy="1665698"/>
            <a:chOff x="11272343" y="1358793"/>
            <a:chExt cx="2218793" cy="2208718"/>
          </a:xfrm>
          <a:gradFill flip="none" rotWithShape="1">
            <a:gsLst>
              <a:gs pos="50000">
                <a:srgbClr val="FFFFFF">
                  <a:alpha val="0"/>
                </a:srgbClr>
              </a:gs>
              <a:gs pos="0">
                <a:sysClr val="window" lastClr="FFFFFF"/>
              </a:gs>
              <a:gs pos="100000">
                <a:sysClr val="window" lastClr="FFFFFF">
                  <a:alpha val="0"/>
                </a:sysClr>
              </a:gs>
            </a:gsLst>
            <a:path path="circle">
              <a:fillToRect l="50000" t="50000" r="50000" b="50000"/>
            </a:path>
            <a:tileRect/>
          </a:gradFill>
        </p:grpSpPr>
        <p:sp>
          <p:nvSpPr>
            <p:cNvPr id="6" name="Freeform 124">
              <a:extLst>
                <a:ext uri="{FF2B5EF4-FFF2-40B4-BE49-F238E27FC236}">
                  <a16:creationId xmlns:a16="http://schemas.microsoft.com/office/drawing/2014/main" id="{6288C5AC-B80D-4AF8-9D3F-88E84426682D}"/>
                </a:ext>
              </a:extLst>
            </p:cNvPr>
            <p:cNvSpPr/>
            <p:nvPr/>
          </p:nvSpPr>
          <p:spPr>
            <a:xfrm>
              <a:off x="11272343" y="1358793"/>
              <a:ext cx="1105964" cy="2208718"/>
            </a:xfrm>
            <a:custGeom>
              <a:avLst/>
              <a:gdLst>
                <a:gd name="connsiteX0" fmla="*/ 1104359 w 1105964"/>
                <a:gd name="connsiteY0" fmla="*/ 0 h 2208718"/>
                <a:gd name="connsiteX1" fmla="*/ 1105964 w 1105964"/>
                <a:gd name="connsiteY1" fmla="*/ 162 h 2208718"/>
                <a:gd name="connsiteX2" fmla="*/ 1105964 w 1105964"/>
                <a:gd name="connsiteY2" fmla="*/ 2208556 h 2208718"/>
                <a:gd name="connsiteX3" fmla="*/ 1104359 w 1105964"/>
                <a:gd name="connsiteY3" fmla="*/ 2208718 h 2208718"/>
                <a:gd name="connsiteX4" fmla="*/ 0 w 1105964"/>
                <a:gd name="connsiteY4" fmla="*/ 1104359 h 2208718"/>
                <a:gd name="connsiteX5" fmla="*/ 1104359 w 1105964"/>
                <a:gd name="connsiteY5" fmla="*/ 0 h 220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5964" h="2208718">
                  <a:moveTo>
                    <a:pt x="1104359" y="0"/>
                  </a:moveTo>
                  <a:lnTo>
                    <a:pt x="1105964" y="162"/>
                  </a:lnTo>
                  <a:lnTo>
                    <a:pt x="1105964" y="2208556"/>
                  </a:lnTo>
                  <a:lnTo>
                    <a:pt x="1104359" y="2208718"/>
                  </a:lnTo>
                  <a:cubicBezTo>
                    <a:pt x="494438" y="2208718"/>
                    <a:pt x="0" y="1714280"/>
                    <a:pt x="0" y="1104359"/>
                  </a:cubicBezTo>
                  <a:cubicBezTo>
                    <a:pt x="0" y="494438"/>
                    <a:pt x="494438" y="0"/>
                    <a:pt x="1104359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 125">
              <a:extLst>
                <a:ext uri="{FF2B5EF4-FFF2-40B4-BE49-F238E27FC236}">
                  <a16:creationId xmlns:a16="http://schemas.microsoft.com/office/drawing/2014/main" id="{A6C5907D-A34E-4256-998A-0E3D67E249DC}"/>
                </a:ext>
              </a:extLst>
            </p:cNvPr>
            <p:cNvSpPr/>
            <p:nvPr/>
          </p:nvSpPr>
          <p:spPr>
            <a:xfrm rot="10800000">
              <a:off x="12385172" y="1358793"/>
              <a:ext cx="1105964" cy="2208718"/>
            </a:xfrm>
            <a:custGeom>
              <a:avLst/>
              <a:gdLst>
                <a:gd name="connsiteX0" fmla="*/ 1104359 w 1105964"/>
                <a:gd name="connsiteY0" fmla="*/ 0 h 2208718"/>
                <a:gd name="connsiteX1" fmla="*/ 1105964 w 1105964"/>
                <a:gd name="connsiteY1" fmla="*/ 162 h 2208718"/>
                <a:gd name="connsiteX2" fmla="*/ 1105964 w 1105964"/>
                <a:gd name="connsiteY2" fmla="*/ 2208556 h 2208718"/>
                <a:gd name="connsiteX3" fmla="*/ 1104359 w 1105964"/>
                <a:gd name="connsiteY3" fmla="*/ 2208718 h 2208718"/>
                <a:gd name="connsiteX4" fmla="*/ 0 w 1105964"/>
                <a:gd name="connsiteY4" fmla="*/ 1104359 h 2208718"/>
                <a:gd name="connsiteX5" fmla="*/ 1104359 w 1105964"/>
                <a:gd name="connsiteY5" fmla="*/ 0 h 220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5964" h="2208718">
                  <a:moveTo>
                    <a:pt x="1104359" y="0"/>
                  </a:moveTo>
                  <a:lnTo>
                    <a:pt x="1105964" y="162"/>
                  </a:lnTo>
                  <a:lnTo>
                    <a:pt x="1105964" y="2208556"/>
                  </a:lnTo>
                  <a:lnTo>
                    <a:pt x="1104359" y="2208718"/>
                  </a:lnTo>
                  <a:cubicBezTo>
                    <a:pt x="494438" y="2208718"/>
                    <a:pt x="0" y="1714280"/>
                    <a:pt x="0" y="1104359"/>
                  </a:cubicBezTo>
                  <a:cubicBezTo>
                    <a:pt x="0" y="494438"/>
                    <a:pt x="494438" y="0"/>
                    <a:pt x="1104359" y="0"/>
                  </a:cubicBez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BEF55A9-46F3-4CF5-B429-38DC09D05D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7262548"/>
              </p:ext>
            </p:extLst>
          </p:nvPr>
        </p:nvGraphicFramePr>
        <p:xfrm>
          <a:off x="5501340" y="786900"/>
          <a:ext cx="600934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BC495E9-EF83-4CFC-B64C-CECBEE240B69}"/>
              </a:ext>
            </a:extLst>
          </p:cNvPr>
          <p:cNvSpPr/>
          <p:nvPr/>
        </p:nvSpPr>
        <p:spPr>
          <a:xfrm>
            <a:off x="630136" y="1348298"/>
            <a:ext cx="45738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a sample text. You can replace this text. Enter Your text Here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F5C094C-6D9E-4D32-A23B-01943F42EE4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798110" y="1259264"/>
            <a:ext cx="441325" cy="439093"/>
            <a:chOff x="-278" y="129"/>
            <a:chExt cx="791" cy="787"/>
          </a:xfrm>
          <a:solidFill>
            <a:srgbClr val="1957A3"/>
          </a:solidFill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A339176B-736B-4431-B45A-F7E3D0217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8" y="135"/>
              <a:ext cx="397" cy="633"/>
            </a:xfrm>
            <a:custGeom>
              <a:avLst/>
              <a:gdLst>
                <a:gd name="T0" fmla="*/ 1753 w 1983"/>
                <a:gd name="T1" fmla="*/ 0 h 3164"/>
                <a:gd name="T2" fmla="*/ 1833 w 1983"/>
                <a:gd name="T3" fmla="*/ 13 h 3164"/>
                <a:gd name="T4" fmla="*/ 1901 w 1983"/>
                <a:gd name="T5" fmla="*/ 53 h 3164"/>
                <a:gd name="T6" fmla="*/ 1951 w 1983"/>
                <a:gd name="T7" fmla="*/ 113 h 3164"/>
                <a:gd name="T8" fmla="*/ 1979 w 1983"/>
                <a:gd name="T9" fmla="*/ 188 h 3164"/>
                <a:gd name="T10" fmla="*/ 1983 w 1983"/>
                <a:gd name="T11" fmla="*/ 1151 h 3164"/>
                <a:gd name="T12" fmla="*/ 1810 w 1983"/>
                <a:gd name="T13" fmla="*/ 229 h 3164"/>
                <a:gd name="T14" fmla="*/ 1799 w 1983"/>
                <a:gd name="T15" fmla="*/ 195 h 3164"/>
                <a:gd name="T16" fmla="*/ 1771 w 1983"/>
                <a:gd name="T17" fmla="*/ 175 h 3164"/>
                <a:gd name="T18" fmla="*/ 230 w 1983"/>
                <a:gd name="T19" fmla="*/ 171 h 3164"/>
                <a:gd name="T20" fmla="*/ 196 w 1983"/>
                <a:gd name="T21" fmla="*/ 182 h 3164"/>
                <a:gd name="T22" fmla="*/ 175 w 1983"/>
                <a:gd name="T23" fmla="*/ 211 h 3164"/>
                <a:gd name="T24" fmla="*/ 173 w 1983"/>
                <a:gd name="T25" fmla="*/ 1594 h 3164"/>
                <a:gd name="T26" fmla="*/ 184 w 1983"/>
                <a:gd name="T27" fmla="*/ 1628 h 3164"/>
                <a:gd name="T28" fmla="*/ 212 w 1983"/>
                <a:gd name="T29" fmla="*/ 1649 h 3164"/>
                <a:gd name="T30" fmla="*/ 1753 w 1983"/>
                <a:gd name="T31" fmla="*/ 1651 h 3164"/>
                <a:gd name="T32" fmla="*/ 1787 w 1983"/>
                <a:gd name="T33" fmla="*/ 1640 h 3164"/>
                <a:gd name="T34" fmla="*/ 1808 w 1983"/>
                <a:gd name="T35" fmla="*/ 1612 h 3164"/>
                <a:gd name="T36" fmla="*/ 1810 w 1983"/>
                <a:gd name="T37" fmla="*/ 1205 h 3164"/>
                <a:gd name="T38" fmla="*/ 1955 w 1983"/>
                <a:gd name="T39" fmla="*/ 1344 h 3164"/>
                <a:gd name="T40" fmla="*/ 1968 w 1983"/>
                <a:gd name="T41" fmla="*/ 1413 h 3164"/>
                <a:gd name="T42" fmla="*/ 1983 w 1983"/>
                <a:gd name="T43" fmla="*/ 1594 h 3164"/>
                <a:gd name="T44" fmla="*/ 1968 w 1983"/>
                <a:gd name="T45" fmla="*/ 1674 h 3164"/>
                <a:gd name="T46" fmla="*/ 1929 w 1983"/>
                <a:gd name="T47" fmla="*/ 1742 h 3164"/>
                <a:gd name="T48" fmla="*/ 1869 w 1983"/>
                <a:gd name="T49" fmla="*/ 1793 h 3164"/>
                <a:gd name="T50" fmla="*/ 1794 w 1983"/>
                <a:gd name="T51" fmla="*/ 1820 h 3164"/>
                <a:gd name="T52" fmla="*/ 1068 w 1983"/>
                <a:gd name="T53" fmla="*/ 1824 h 3164"/>
                <a:gd name="T54" fmla="*/ 1583 w 1983"/>
                <a:gd name="T55" fmla="*/ 3049 h 3164"/>
                <a:gd name="T56" fmla="*/ 1580 w 1983"/>
                <a:gd name="T57" fmla="*/ 3092 h 3164"/>
                <a:gd name="T58" fmla="*/ 1561 w 1983"/>
                <a:gd name="T59" fmla="*/ 3130 h 3164"/>
                <a:gd name="T60" fmla="*/ 1525 w 1983"/>
                <a:gd name="T61" fmla="*/ 3156 h 3164"/>
                <a:gd name="T62" fmla="*/ 1481 w 1983"/>
                <a:gd name="T63" fmla="*/ 3164 h 3164"/>
                <a:gd name="T64" fmla="*/ 1440 w 1983"/>
                <a:gd name="T65" fmla="*/ 3152 h 3164"/>
                <a:gd name="T66" fmla="*/ 1407 w 1983"/>
                <a:gd name="T67" fmla="*/ 3124 h 3164"/>
                <a:gd name="T68" fmla="*/ 954 w 1983"/>
                <a:gd name="T69" fmla="*/ 2060 h 3164"/>
                <a:gd name="T70" fmla="*/ 501 w 1983"/>
                <a:gd name="T71" fmla="*/ 3125 h 3164"/>
                <a:gd name="T72" fmla="*/ 466 w 1983"/>
                <a:gd name="T73" fmla="*/ 3153 h 3164"/>
                <a:gd name="T74" fmla="*/ 422 w 1983"/>
                <a:gd name="T75" fmla="*/ 3164 h 3164"/>
                <a:gd name="T76" fmla="*/ 384 w 1983"/>
                <a:gd name="T77" fmla="*/ 3156 h 3164"/>
                <a:gd name="T78" fmla="*/ 348 w 1983"/>
                <a:gd name="T79" fmla="*/ 3130 h 3164"/>
                <a:gd name="T80" fmla="*/ 328 w 1983"/>
                <a:gd name="T81" fmla="*/ 3092 h 3164"/>
                <a:gd name="T82" fmla="*/ 325 w 1983"/>
                <a:gd name="T83" fmla="*/ 3049 h 3164"/>
                <a:gd name="T84" fmla="*/ 842 w 1983"/>
                <a:gd name="T85" fmla="*/ 1824 h 3164"/>
                <a:gd name="T86" fmla="*/ 189 w 1983"/>
                <a:gd name="T87" fmla="*/ 1820 h 3164"/>
                <a:gd name="T88" fmla="*/ 114 w 1983"/>
                <a:gd name="T89" fmla="*/ 1793 h 3164"/>
                <a:gd name="T90" fmla="*/ 54 w 1983"/>
                <a:gd name="T91" fmla="*/ 1742 h 3164"/>
                <a:gd name="T92" fmla="*/ 15 w 1983"/>
                <a:gd name="T93" fmla="*/ 1674 h 3164"/>
                <a:gd name="T94" fmla="*/ 0 w 1983"/>
                <a:gd name="T95" fmla="*/ 1594 h 3164"/>
                <a:gd name="T96" fmla="*/ 4 w 1983"/>
                <a:gd name="T97" fmla="*/ 188 h 3164"/>
                <a:gd name="T98" fmla="*/ 31 w 1983"/>
                <a:gd name="T99" fmla="*/ 113 h 3164"/>
                <a:gd name="T100" fmla="*/ 82 w 1983"/>
                <a:gd name="T101" fmla="*/ 53 h 3164"/>
                <a:gd name="T102" fmla="*/ 150 w 1983"/>
                <a:gd name="T103" fmla="*/ 13 h 3164"/>
                <a:gd name="T104" fmla="*/ 230 w 1983"/>
                <a:gd name="T105" fmla="*/ 0 h 3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83" h="3164">
                  <a:moveTo>
                    <a:pt x="230" y="0"/>
                  </a:moveTo>
                  <a:lnTo>
                    <a:pt x="1753" y="0"/>
                  </a:lnTo>
                  <a:lnTo>
                    <a:pt x="1794" y="3"/>
                  </a:lnTo>
                  <a:lnTo>
                    <a:pt x="1833" y="13"/>
                  </a:lnTo>
                  <a:lnTo>
                    <a:pt x="1869" y="31"/>
                  </a:lnTo>
                  <a:lnTo>
                    <a:pt x="1901" y="53"/>
                  </a:lnTo>
                  <a:lnTo>
                    <a:pt x="1929" y="81"/>
                  </a:lnTo>
                  <a:lnTo>
                    <a:pt x="1951" y="113"/>
                  </a:lnTo>
                  <a:lnTo>
                    <a:pt x="1968" y="148"/>
                  </a:lnTo>
                  <a:lnTo>
                    <a:pt x="1979" y="188"/>
                  </a:lnTo>
                  <a:lnTo>
                    <a:pt x="1983" y="229"/>
                  </a:lnTo>
                  <a:lnTo>
                    <a:pt x="1983" y="1151"/>
                  </a:lnTo>
                  <a:lnTo>
                    <a:pt x="1810" y="1030"/>
                  </a:lnTo>
                  <a:lnTo>
                    <a:pt x="1810" y="229"/>
                  </a:lnTo>
                  <a:lnTo>
                    <a:pt x="1808" y="211"/>
                  </a:lnTo>
                  <a:lnTo>
                    <a:pt x="1799" y="195"/>
                  </a:lnTo>
                  <a:lnTo>
                    <a:pt x="1787" y="182"/>
                  </a:lnTo>
                  <a:lnTo>
                    <a:pt x="1771" y="175"/>
                  </a:lnTo>
                  <a:lnTo>
                    <a:pt x="1753" y="171"/>
                  </a:lnTo>
                  <a:lnTo>
                    <a:pt x="230" y="171"/>
                  </a:lnTo>
                  <a:lnTo>
                    <a:pt x="212" y="175"/>
                  </a:lnTo>
                  <a:lnTo>
                    <a:pt x="196" y="182"/>
                  </a:lnTo>
                  <a:lnTo>
                    <a:pt x="184" y="195"/>
                  </a:lnTo>
                  <a:lnTo>
                    <a:pt x="175" y="211"/>
                  </a:lnTo>
                  <a:lnTo>
                    <a:pt x="173" y="229"/>
                  </a:lnTo>
                  <a:lnTo>
                    <a:pt x="173" y="1594"/>
                  </a:lnTo>
                  <a:lnTo>
                    <a:pt x="175" y="1612"/>
                  </a:lnTo>
                  <a:lnTo>
                    <a:pt x="184" y="1628"/>
                  </a:lnTo>
                  <a:lnTo>
                    <a:pt x="196" y="1640"/>
                  </a:lnTo>
                  <a:lnTo>
                    <a:pt x="212" y="1649"/>
                  </a:lnTo>
                  <a:lnTo>
                    <a:pt x="230" y="1651"/>
                  </a:lnTo>
                  <a:lnTo>
                    <a:pt x="1753" y="1651"/>
                  </a:lnTo>
                  <a:lnTo>
                    <a:pt x="1771" y="1649"/>
                  </a:lnTo>
                  <a:lnTo>
                    <a:pt x="1787" y="1640"/>
                  </a:lnTo>
                  <a:lnTo>
                    <a:pt x="1799" y="1628"/>
                  </a:lnTo>
                  <a:lnTo>
                    <a:pt x="1808" y="1612"/>
                  </a:lnTo>
                  <a:lnTo>
                    <a:pt x="1810" y="1594"/>
                  </a:lnTo>
                  <a:lnTo>
                    <a:pt x="1810" y="1205"/>
                  </a:lnTo>
                  <a:lnTo>
                    <a:pt x="1959" y="1309"/>
                  </a:lnTo>
                  <a:lnTo>
                    <a:pt x="1955" y="1344"/>
                  </a:lnTo>
                  <a:lnTo>
                    <a:pt x="1959" y="1379"/>
                  </a:lnTo>
                  <a:lnTo>
                    <a:pt x="1968" y="1413"/>
                  </a:lnTo>
                  <a:lnTo>
                    <a:pt x="1983" y="1444"/>
                  </a:lnTo>
                  <a:lnTo>
                    <a:pt x="1983" y="1594"/>
                  </a:lnTo>
                  <a:lnTo>
                    <a:pt x="1979" y="1635"/>
                  </a:lnTo>
                  <a:lnTo>
                    <a:pt x="1968" y="1674"/>
                  </a:lnTo>
                  <a:lnTo>
                    <a:pt x="1951" y="1710"/>
                  </a:lnTo>
                  <a:lnTo>
                    <a:pt x="1929" y="1742"/>
                  </a:lnTo>
                  <a:lnTo>
                    <a:pt x="1901" y="1770"/>
                  </a:lnTo>
                  <a:lnTo>
                    <a:pt x="1869" y="1793"/>
                  </a:lnTo>
                  <a:lnTo>
                    <a:pt x="1833" y="1810"/>
                  </a:lnTo>
                  <a:lnTo>
                    <a:pt x="1794" y="1820"/>
                  </a:lnTo>
                  <a:lnTo>
                    <a:pt x="1753" y="1824"/>
                  </a:lnTo>
                  <a:lnTo>
                    <a:pt x="1068" y="1824"/>
                  </a:lnTo>
                  <a:lnTo>
                    <a:pt x="1577" y="3027"/>
                  </a:lnTo>
                  <a:lnTo>
                    <a:pt x="1583" y="3049"/>
                  </a:lnTo>
                  <a:lnTo>
                    <a:pt x="1584" y="3071"/>
                  </a:lnTo>
                  <a:lnTo>
                    <a:pt x="1580" y="3092"/>
                  </a:lnTo>
                  <a:lnTo>
                    <a:pt x="1573" y="3112"/>
                  </a:lnTo>
                  <a:lnTo>
                    <a:pt x="1561" y="3130"/>
                  </a:lnTo>
                  <a:lnTo>
                    <a:pt x="1544" y="3144"/>
                  </a:lnTo>
                  <a:lnTo>
                    <a:pt x="1525" y="3156"/>
                  </a:lnTo>
                  <a:lnTo>
                    <a:pt x="1503" y="3163"/>
                  </a:lnTo>
                  <a:lnTo>
                    <a:pt x="1481" y="3164"/>
                  </a:lnTo>
                  <a:lnTo>
                    <a:pt x="1459" y="3160"/>
                  </a:lnTo>
                  <a:lnTo>
                    <a:pt x="1440" y="3152"/>
                  </a:lnTo>
                  <a:lnTo>
                    <a:pt x="1422" y="3140"/>
                  </a:lnTo>
                  <a:lnTo>
                    <a:pt x="1407" y="3124"/>
                  </a:lnTo>
                  <a:lnTo>
                    <a:pt x="1395" y="3104"/>
                  </a:lnTo>
                  <a:lnTo>
                    <a:pt x="954" y="2060"/>
                  </a:lnTo>
                  <a:lnTo>
                    <a:pt x="513" y="3104"/>
                  </a:lnTo>
                  <a:lnTo>
                    <a:pt x="501" y="3125"/>
                  </a:lnTo>
                  <a:lnTo>
                    <a:pt x="485" y="3141"/>
                  </a:lnTo>
                  <a:lnTo>
                    <a:pt x="466" y="3153"/>
                  </a:lnTo>
                  <a:lnTo>
                    <a:pt x="445" y="3161"/>
                  </a:lnTo>
                  <a:lnTo>
                    <a:pt x="422" y="3164"/>
                  </a:lnTo>
                  <a:lnTo>
                    <a:pt x="403" y="3161"/>
                  </a:lnTo>
                  <a:lnTo>
                    <a:pt x="384" y="3156"/>
                  </a:lnTo>
                  <a:lnTo>
                    <a:pt x="364" y="3144"/>
                  </a:lnTo>
                  <a:lnTo>
                    <a:pt x="348" y="3130"/>
                  </a:lnTo>
                  <a:lnTo>
                    <a:pt x="336" y="3112"/>
                  </a:lnTo>
                  <a:lnTo>
                    <a:pt x="328" y="3092"/>
                  </a:lnTo>
                  <a:lnTo>
                    <a:pt x="324" y="3071"/>
                  </a:lnTo>
                  <a:lnTo>
                    <a:pt x="325" y="3049"/>
                  </a:lnTo>
                  <a:lnTo>
                    <a:pt x="331" y="3027"/>
                  </a:lnTo>
                  <a:lnTo>
                    <a:pt x="842" y="1824"/>
                  </a:lnTo>
                  <a:lnTo>
                    <a:pt x="230" y="1824"/>
                  </a:lnTo>
                  <a:lnTo>
                    <a:pt x="189" y="1820"/>
                  </a:lnTo>
                  <a:lnTo>
                    <a:pt x="150" y="1810"/>
                  </a:lnTo>
                  <a:lnTo>
                    <a:pt x="114" y="1793"/>
                  </a:lnTo>
                  <a:lnTo>
                    <a:pt x="82" y="1770"/>
                  </a:lnTo>
                  <a:lnTo>
                    <a:pt x="54" y="1742"/>
                  </a:lnTo>
                  <a:lnTo>
                    <a:pt x="31" y="1710"/>
                  </a:lnTo>
                  <a:lnTo>
                    <a:pt x="15" y="1674"/>
                  </a:lnTo>
                  <a:lnTo>
                    <a:pt x="4" y="1635"/>
                  </a:lnTo>
                  <a:lnTo>
                    <a:pt x="0" y="1594"/>
                  </a:lnTo>
                  <a:lnTo>
                    <a:pt x="0" y="229"/>
                  </a:lnTo>
                  <a:lnTo>
                    <a:pt x="4" y="188"/>
                  </a:lnTo>
                  <a:lnTo>
                    <a:pt x="15" y="148"/>
                  </a:lnTo>
                  <a:lnTo>
                    <a:pt x="31" y="113"/>
                  </a:lnTo>
                  <a:lnTo>
                    <a:pt x="54" y="81"/>
                  </a:lnTo>
                  <a:lnTo>
                    <a:pt x="82" y="53"/>
                  </a:lnTo>
                  <a:lnTo>
                    <a:pt x="114" y="31"/>
                  </a:lnTo>
                  <a:lnTo>
                    <a:pt x="150" y="13"/>
                  </a:lnTo>
                  <a:lnTo>
                    <a:pt x="189" y="3"/>
                  </a:lnTo>
                  <a:lnTo>
                    <a:pt x="2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Rectangle 7">
              <a:extLst>
                <a:ext uri="{FF2B5EF4-FFF2-40B4-BE49-F238E27FC236}">
                  <a16:creationId xmlns:a16="http://schemas.microsoft.com/office/drawing/2014/main" id="{62A7837F-7DB3-403F-962C-3D4193836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90" y="232"/>
              <a:ext cx="60" cy="186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54684C90-DF66-4F46-ACED-719C42D64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0" y="282"/>
              <a:ext cx="61" cy="136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9B15DE1-D57C-4EA1-8CC3-5FC80A32C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" y="216"/>
              <a:ext cx="60" cy="202"/>
            </a:xfrm>
            <a:custGeom>
              <a:avLst/>
              <a:gdLst>
                <a:gd name="T0" fmla="*/ 0 w 302"/>
                <a:gd name="T1" fmla="*/ 0 h 1013"/>
                <a:gd name="T2" fmla="*/ 302 w 302"/>
                <a:gd name="T3" fmla="*/ 0 h 1013"/>
                <a:gd name="T4" fmla="*/ 302 w 302"/>
                <a:gd name="T5" fmla="*/ 438 h 1013"/>
                <a:gd name="T6" fmla="*/ 105 w 302"/>
                <a:gd name="T7" fmla="*/ 299 h 1013"/>
                <a:gd name="T8" fmla="*/ 22 w 302"/>
                <a:gd name="T9" fmla="*/ 417 h 1013"/>
                <a:gd name="T10" fmla="*/ 302 w 302"/>
                <a:gd name="T11" fmla="*/ 614 h 1013"/>
                <a:gd name="T12" fmla="*/ 302 w 302"/>
                <a:gd name="T13" fmla="*/ 1013 h 1013"/>
                <a:gd name="T14" fmla="*/ 0 w 302"/>
                <a:gd name="T15" fmla="*/ 1013 h 1013"/>
                <a:gd name="T16" fmla="*/ 0 w 302"/>
                <a:gd name="T17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" h="1013">
                  <a:moveTo>
                    <a:pt x="0" y="0"/>
                  </a:moveTo>
                  <a:lnTo>
                    <a:pt x="302" y="0"/>
                  </a:lnTo>
                  <a:lnTo>
                    <a:pt x="302" y="438"/>
                  </a:lnTo>
                  <a:lnTo>
                    <a:pt x="105" y="299"/>
                  </a:lnTo>
                  <a:lnTo>
                    <a:pt x="22" y="417"/>
                  </a:lnTo>
                  <a:lnTo>
                    <a:pt x="302" y="614"/>
                  </a:lnTo>
                  <a:lnTo>
                    <a:pt x="302" y="1013"/>
                  </a:lnTo>
                  <a:lnTo>
                    <a:pt x="0" y="101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E56694F-9AC6-4A04-B7AC-148A2EEFA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" y="129"/>
              <a:ext cx="163" cy="163"/>
            </a:xfrm>
            <a:custGeom>
              <a:avLst/>
              <a:gdLst>
                <a:gd name="T0" fmla="*/ 406 w 814"/>
                <a:gd name="T1" fmla="*/ 0 h 813"/>
                <a:gd name="T2" fmla="*/ 462 w 814"/>
                <a:gd name="T3" fmla="*/ 3 h 813"/>
                <a:gd name="T4" fmla="*/ 515 w 814"/>
                <a:gd name="T5" fmla="*/ 14 h 813"/>
                <a:gd name="T6" fmla="*/ 565 w 814"/>
                <a:gd name="T7" fmla="*/ 31 h 813"/>
                <a:gd name="T8" fmla="*/ 612 w 814"/>
                <a:gd name="T9" fmla="*/ 55 h 813"/>
                <a:gd name="T10" fmla="*/ 655 w 814"/>
                <a:gd name="T11" fmla="*/ 84 h 813"/>
                <a:gd name="T12" fmla="*/ 694 w 814"/>
                <a:gd name="T13" fmla="*/ 119 h 813"/>
                <a:gd name="T14" fmla="*/ 729 w 814"/>
                <a:gd name="T15" fmla="*/ 158 h 813"/>
                <a:gd name="T16" fmla="*/ 758 w 814"/>
                <a:gd name="T17" fmla="*/ 202 h 813"/>
                <a:gd name="T18" fmla="*/ 782 w 814"/>
                <a:gd name="T19" fmla="*/ 249 h 813"/>
                <a:gd name="T20" fmla="*/ 799 w 814"/>
                <a:gd name="T21" fmla="*/ 298 h 813"/>
                <a:gd name="T22" fmla="*/ 810 w 814"/>
                <a:gd name="T23" fmla="*/ 352 h 813"/>
                <a:gd name="T24" fmla="*/ 814 w 814"/>
                <a:gd name="T25" fmla="*/ 407 h 813"/>
                <a:gd name="T26" fmla="*/ 810 w 814"/>
                <a:gd name="T27" fmla="*/ 462 h 813"/>
                <a:gd name="T28" fmla="*/ 799 w 814"/>
                <a:gd name="T29" fmla="*/ 515 h 813"/>
                <a:gd name="T30" fmla="*/ 782 w 814"/>
                <a:gd name="T31" fmla="*/ 566 h 813"/>
                <a:gd name="T32" fmla="*/ 758 w 814"/>
                <a:gd name="T33" fmla="*/ 613 h 813"/>
                <a:gd name="T34" fmla="*/ 729 w 814"/>
                <a:gd name="T35" fmla="*/ 655 h 813"/>
                <a:gd name="T36" fmla="*/ 694 w 814"/>
                <a:gd name="T37" fmla="*/ 695 h 813"/>
                <a:gd name="T38" fmla="*/ 655 w 814"/>
                <a:gd name="T39" fmla="*/ 729 h 813"/>
                <a:gd name="T40" fmla="*/ 612 w 814"/>
                <a:gd name="T41" fmla="*/ 758 h 813"/>
                <a:gd name="T42" fmla="*/ 565 w 814"/>
                <a:gd name="T43" fmla="*/ 782 h 813"/>
                <a:gd name="T44" fmla="*/ 515 w 814"/>
                <a:gd name="T45" fmla="*/ 799 h 813"/>
                <a:gd name="T46" fmla="*/ 462 w 814"/>
                <a:gd name="T47" fmla="*/ 810 h 813"/>
                <a:gd name="T48" fmla="*/ 406 w 814"/>
                <a:gd name="T49" fmla="*/ 813 h 813"/>
                <a:gd name="T50" fmla="*/ 352 w 814"/>
                <a:gd name="T51" fmla="*/ 810 h 813"/>
                <a:gd name="T52" fmla="*/ 299 w 814"/>
                <a:gd name="T53" fmla="*/ 799 h 813"/>
                <a:gd name="T54" fmla="*/ 248 w 814"/>
                <a:gd name="T55" fmla="*/ 782 h 813"/>
                <a:gd name="T56" fmla="*/ 201 w 814"/>
                <a:gd name="T57" fmla="*/ 758 h 813"/>
                <a:gd name="T58" fmla="*/ 157 w 814"/>
                <a:gd name="T59" fmla="*/ 729 h 813"/>
                <a:gd name="T60" fmla="*/ 119 w 814"/>
                <a:gd name="T61" fmla="*/ 695 h 813"/>
                <a:gd name="T62" fmla="*/ 85 w 814"/>
                <a:gd name="T63" fmla="*/ 655 h 813"/>
                <a:gd name="T64" fmla="*/ 56 w 814"/>
                <a:gd name="T65" fmla="*/ 613 h 813"/>
                <a:gd name="T66" fmla="*/ 32 w 814"/>
                <a:gd name="T67" fmla="*/ 566 h 813"/>
                <a:gd name="T68" fmla="*/ 15 w 814"/>
                <a:gd name="T69" fmla="*/ 515 h 813"/>
                <a:gd name="T70" fmla="*/ 4 w 814"/>
                <a:gd name="T71" fmla="*/ 462 h 813"/>
                <a:gd name="T72" fmla="*/ 0 w 814"/>
                <a:gd name="T73" fmla="*/ 407 h 813"/>
                <a:gd name="T74" fmla="*/ 4 w 814"/>
                <a:gd name="T75" fmla="*/ 352 h 813"/>
                <a:gd name="T76" fmla="*/ 15 w 814"/>
                <a:gd name="T77" fmla="*/ 298 h 813"/>
                <a:gd name="T78" fmla="*/ 32 w 814"/>
                <a:gd name="T79" fmla="*/ 249 h 813"/>
                <a:gd name="T80" fmla="*/ 56 w 814"/>
                <a:gd name="T81" fmla="*/ 202 h 813"/>
                <a:gd name="T82" fmla="*/ 85 w 814"/>
                <a:gd name="T83" fmla="*/ 158 h 813"/>
                <a:gd name="T84" fmla="*/ 119 w 814"/>
                <a:gd name="T85" fmla="*/ 119 h 813"/>
                <a:gd name="T86" fmla="*/ 157 w 814"/>
                <a:gd name="T87" fmla="*/ 84 h 813"/>
                <a:gd name="T88" fmla="*/ 201 w 814"/>
                <a:gd name="T89" fmla="*/ 55 h 813"/>
                <a:gd name="T90" fmla="*/ 248 w 814"/>
                <a:gd name="T91" fmla="*/ 31 h 813"/>
                <a:gd name="T92" fmla="*/ 299 w 814"/>
                <a:gd name="T93" fmla="*/ 14 h 813"/>
                <a:gd name="T94" fmla="*/ 352 w 814"/>
                <a:gd name="T95" fmla="*/ 3 h 813"/>
                <a:gd name="T96" fmla="*/ 406 w 814"/>
                <a:gd name="T97" fmla="*/ 0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14" h="813">
                  <a:moveTo>
                    <a:pt x="406" y="0"/>
                  </a:moveTo>
                  <a:lnTo>
                    <a:pt x="462" y="3"/>
                  </a:lnTo>
                  <a:lnTo>
                    <a:pt x="515" y="14"/>
                  </a:lnTo>
                  <a:lnTo>
                    <a:pt x="565" y="31"/>
                  </a:lnTo>
                  <a:lnTo>
                    <a:pt x="612" y="55"/>
                  </a:lnTo>
                  <a:lnTo>
                    <a:pt x="655" y="84"/>
                  </a:lnTo>
                  <a:lnTo>
                    <a:pt x="694" y="119"/>
                  </a:lnTo>
                  <a:lnTo>
                    <a:pt x="729" y="158"/>
                  </a:lnTo>
                  <a:lnTo>
                    <a:pt x="758" y="202"/>
                  </a:lnTo>
                  <a:lnTo>
                    <a:pt x="782" y="249"/>
                  </a:lnTo>
                  <a:lnTo>
                    <a:pt x="799" y="298"/>
                  </a:lnTo>
                  <a:lnTo>
                    <a:pt x="810" y="352"/>
                  </a:lnTo>
                  <a:lnTo>
                    <a:pt x="814" y="407"/>
                  </a:lnTo>
                  <a:lnTo>
                    <a:pt x="810" y="462"/>
                  </a:lnTo>
                  <a:lnTo>
                    <a:pt x="799" y="515"/>
                  </a:lnTo>
                  <a:lnTo>
                    <a:pt x="782" y="566"/>
                  </a:lnTo>
                  <a:lnTo>
                    <a:pt x="758" y="613"/>
                  </a:lnTo>
                  <a:lnTo>
                    <a:pt x="729" y="655"/>
                  </a:lnTo>
                  <a:lnTo>
                    <a:pt x="694" y="695"/>
                  </a:lnTo>
                  <a:lnTo>
                    <a:pt x="655" y="729"/>
                  </a:lnTo>
                  <a:lnTo>
                    <a:pt x="612" y="758"/>
                  </a:lnTo>
                  <a:lnTo>
                    <a:pt x="565" y="782"/>
                  </a:lnTo>
                  <a:lnTo>
                    <a:pt x="515" y="799"/>
                  </a:lnTo>
                  <a:lnTo>
                    <a:pt x="462" y="810"/>
                  </a:lnTo>
                  <a:lnTo>
                    <a:pt x="406" y="813"/>
                  </a:lnTo>
                  <a:lnTo>
                    <a:pt x="352" y="810"/>
                  </a:lnTo>
                  <a:lnTo>
                    <a:pt x="299" y="799"/>
                  </a:lnTo>
                  <a:lnTo>
                    <a:pt x="248" y="782"/>
                  </a:lnTo>
                  <a:lnTo>
                    <a:pt x="201" y="758"/>
                  </a:lnTo>
                  <a:lnTo>
                    <a:pt x="157" y="729"/>
                  </a:lnTo>
                  <a:lnTo>
                    <a:pt x="119" y="695"/>
                  </a:lnTo>
                  <a:lnTo>
                    <a:pt x="85" y="655"/>
                  </a:lnTo>
                  <a:lnTo>
                    <a:pt x="56" y="613"/>
                  </a:lnTo>
                  <a:lnTo>
                    <a:pt x="32" y="566"/>
                  </a:lnTo>
                  <a:lnTo>
                    <a:pt x="15" y="515"/>
                  </a:lnTo>
                  <a:lnTo>
                    <a:pt x="4" y="462"/>
                  </a:lnTo>
                  <a:lnTo>
                    <a:pt x="0" y="407"/>
                  </a:lnTo>
                  <a:lnTo>
                    <a:pt x="4" y="352"/>
                  </a:lnTo>
                  <a:lnTo>
                    <a:pt x="15" y="298"/>
                  </a:lnTo>
                  <a:lnTo>
                    <a:pt x="32" y="249"/>
                  </a:lnTo>
                  <a:lnTo>
                    <a:pt x="56" y="202"/>
                  </a:lnTo>
                  <a:lnTo>
                    <a:pt x="85" y="158"/>
                  </a:lnTo>
                  <a:lnTo>
                    <a:pt x="119" y="119"/>
                  </a:lnTo>
                  <a:lnTo>
                    <a:pt x="157" y="84"/>
                  </a:lnTo>
                  <a:lnTo>
                    <a:pt x="201" y="55"/>
                  </a:lnTo>
                  <a:lnTo>
                    <a:pt x="248" y="31"/>
                  </a:lnTo>
                  <a:lnTo>
                    <a:pt x="299" y="14"/>
                  </a:lnTo>
                  <a:lnTo>
                    <a:pt x="352" y="3"/>
                  </a:lnTo>
                  <a:lnTo>
                    <a:pt x="4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04673BD-D649-4DDD-AFDA-4585574FD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" y="287"/>
              <a:ext cx="526" cy="629"/>
            </a:xfrm>
            <a:custGeom>
              <a:avLst/>
              <a:gdLst>
                <a:gd name="T0" fmla="*/ 1858 w 2633"/>
                <a:gd name="T1" fmla="*/ 956 h 3144"/>
                <a:gd name="T2" fmla="*/ 1861 w 2633"/>
                <a:gd name="T3" fmla="*/ 165 h 3144"/>
                <a:gd name="T4" fmla="*/ 711 w 2633"/>
                <a:gd name="T5" fmla="*/ 477 h 3144"/>
                <a:gd name="T6" fmla="*/ 782 w 2633"/>
                <a:gd name="T7" fmla="*/ 428 h 3144"/>
                <a:gd name="T8" fmla="*/ 869 w 2633"/>
                <a:gd name="T9" fmla="*/ 426 h 3144"/>
                <a:gd name="T10" fmla="*/ 985 w 2633"/>
                <a:gd name="T11" fmla="*/ 470 h 3144"/>
                <a:gd name="T12" fmla="*/ 1095 w 2633"/>
                <a:gd name="T13" fmla="*/ 483 h 3144"/>
                <a:gd name="T14" fmla="*/ 1198 w 2633"/>
                <a:gd name="T15" fmla="*/ 449 h 3144"/>
                <a:gd name="T16" fmla="*/ 1308 w 2633"/>
                <a:gd name="T17" fmla="*/ 373 h 3144"/>
                <a:gd name="T18" fmla="*/ 1443 w 2633"/>
                <a:gd name="T19" fmla="*/ 251 h 3144"/>
                <a:gd name="T20" fmla="*/ 1587 w 2633"/>
                <a:gd name="T21" fmla="*/ 124 h 3144"/>
                <a:gd name="T22" fmla="*/ 1708 w 2633"/>
                <a:gd name="T23" fmla="*/ 62 h 3144"/>
                <a:gd name="T24" fmla="*/ 1859 w 2633"/>
                <a:gd name="T25" fmla="*/ 149 h 3144"/>
                <a:gd name="T26" fmla="*/ 2062 w 2633"/>
                <a:gd name="T27" fmla="*/ 85 h 3144"/>
                <a:gd name="T28" fmla="*/ 2169 w 2633"/>
                <a:gd name="T29" fmla="*/ 147 h 3144"/>
                <a:gd name="T30" fmla="*/ 2279 w 2633"/>
                <a:gd name="T31" fmla="*/ 228 h 3144"/>
                <a:gd name="T32" fmla="*/ 2382 w 2633"/>
                <a:gd name="T33" fmla="*/ 326 h 3144"/>
                <a:gd name="T34" fmla="*/ 2471 w 2633"/>
                <a:gd name="T35" fmla="*/ 447 h 3144"/>
                <a:gd name="T36" fmla="*/ 2545 w 2633"/>
                <a:gd name="T37" fmla="*/ 597 h 3144"/>
                <a:gd name="T38" fmla="*/ 2599 w 2633"/>
                <a:gd name="T39" fmla="*/ 780 h 3144"/>
                <a:gd name="T40" fmla="*/ 2628 w 2633"/>
                <a:gd name="T41" fmla="*/ 1005 h 3144"/>
                <a:gd name="T42" fmla="*/ 2631 w 2633"/>
                <a:gd name="T43" fmla="*/ 1274 h 3144"/>
                <a:gd name="T44" fmla="*/ 2608 w 2633"/>
                <a:gd name="T45" fmla="*/ 1433 h 3144"/>
                <a:gd name="T46" fmla="*/ 2551 w 2633"/>
                <a:gd name="T47" fmla="*/ 1496 h 3144"/>
                <a:gd name="T48" fmla="*/ 2466 w 2633"/>
                <a:gd name="T49" fmla="*/ 1522 h 3144"/>
                <a:gd name="T50" fmla="*/ 2394 w 2633"/>
                <a:gd name="T51" fmla="*/ 1503 h 3144"/>
                <a:gd name="T52" fmla="*/ 2328 w 2633"/>
                <a:gd name="T53" fmla="*/ 1440 h 3144"/>
                <a:gd name="T54" fmla="*/ 2309 w 2633"/>
                <a:gd name="T55" fmla="*/ 1351 h 3144"/>
                <a:gd name="T56" fmla="*/ 2316 w 2633"/>
                <a:gd name="T57" fmla="*/ 1101 h 3144"/>
                <a:gd name="T58" fmla="*/ 2299 w 2633"/>
                <a:gd name="T59" fmla="*/ 901 h 3144"/>
                <a:gd name="T60" fmla="*/ 2276 w 2633"/>
                <a:gd name="T61" fmla="*/ 1300 h 3144"/>
                <a:gd name="T62" fmla="*/ 2253 w 2633"/>
                <a:gd name="T63" fmla="*/ 1418 h 3144"/>
                <a:gd name="T64" fmla="*/ 2234 w 2633"/>
                <a:gd name="T65" fmla="*/ 2991 h 3144"/>
                <a:gd name="T66" fmla="*/ 2194 w 2633"/>
                <a:gd name="T67" fmla="*/ 3078 h 3144"/>
                <a:gd name="T68" fmla="*/ 2116 w 2633"/>
                <a:gd name="T69" fmla="*/ 3132 h 3144"/>
                <a:gd name="T70" fmla="*/ 2018 w 2633"/>
                <a:gd name="T71" fmla="*/ 3140 h 3144"/>
                <a:gd name="T72" fmla="*/ 1931 w 2633"/>
                <a:gd name="T73" fmla="*/ 3101 h 3144"/>
                <a:gd name="T74" fmla="*/ 1876 w 2633"/>
                <a:gd name="T75" fmla="*/ 3022 h 3144"/>
                <a:gd name="T76" fmla="*/ 1864 w 2633"/>
                <a:gd name="T77" fmla="*/ 1659 h 3144"/>
                <a:gd name="T78" fmla="*/ 1838 w 2633"/>
                <a:gd name="T79" fmla="*/ 2958 h 3144"/>
                <a:gd name="T80" fmla="*/ 1812 w 2633"/>
                <a:gd name="T81" fmla="*/ 3051 h 3144"/>
                <a:gd name="T82" fmla="*/ 1744 w 2633"/>
                <a:gd name="T83" fmla="*/ 3119 h 3144"/>
                <a:gd name="T84" fmla="*/ 1650 w 2633"/>
                <a:gd name="T85" fmla="*/ 3144 h 3144"/>
                <a:gd name="T86" fmla="*/ 1556 w 2633"/>
                <a:gd name="T87" fmla="*/ 3119 h 3144"/>
                <a:gd name="T88" fmla="*/ 1489 w 2633"/>
                <a:gd name="T89" fmla="*/ 3051 h 3144"/>
                <a:gd name="T90" fmla="*/ 1464 w 2633"/>
                <a:gd name="T91" fmla="*/ 2958 h 3144"/>
                <a:gd name="T92" fmla="*/ 1453 w 2633"/>
                <a:gd name="T93" fmla="*/ 1381 h 3144"/>
                <a:gd name="T94" fmla="*/ 1443 w 2633"/>
                <a:gd name="T95" fmla="*/ 667 h 3144"/>
                <a:gd name="T96" fmla="*/ 1316 w 2633"/>
                <a:gd name="T97" fmla="*/ 743 h 3144"/>
                <a:gd name="T98" fmla="*/ 1176 w 2633"/>
                <a:gd name="T99" fmla="*/ 789 h 3144"/>
                <a:gd name="T100" fmla="*/ 1027 w 2633"/>
                <a:gd name="T101" fmla="*/ 797 h 3144"/>
                <a:gd name="T102" fmla="*/ 875 w 2633"/>
                <a:gd name="T103" fmla="*/ 766 h 3144"/>
                <a:gd name="T104" fmla="*/ 739 w 2633"/>
                <a:gd name="T105" fmla="*/ 707 h 3144"/>
                <a:gd name="T106" fmla="*/ 685 w 2633"/>
                <a:gd name="T107" fmla="*/ 640 h 3144"/>
                <a:gd name="T108" fmla="*/ 674 w 2633"/>
                <a:gd name="T109" fmla="*/ 555 h 3144"/>
                <a:gd name="T110" fmla="*/ 32 w 2633"/>
                <a:gd name="T111" fmla="*/ 0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633" h="3144">
                  <a:moveTo>
                    <a:pt x="1858" y="165"/>
                  </a:moveTo>
                  <a:lnTo>
                    <a:pt x="1760" y="821"/>
                  </a:lnTo>
                  <a:lnTo>
                    <a:pt x="1858" y="956"/>
                  </a:lnTo>
                  <a:lnTo>
                    <a:pt x="1861" y="956"/>
                  </a:lnTo>
                  <a:lnTo>
                    <a:pt x="1958" y="821"/>
                  </a:lnTo>
                  <a:lnTo>
                    <a:pt x="1861" y="165"/>
                  </a:lnTo>
                  <a:lnTo>
                    <a:pt x="1858" y="165"/>
                  </a:lnTo>
                  <a:close/>
                  <a:moveTo>
                    <a:pt x="32" y="0"/>
                  </a:moveTo>
                  <a:lnTo>
                    <a:pt x="711" y="477"/>
                  </a:lnTo>
                  <a:lnTo>
                    <a:pt x="732" y="456"/>
                  </a:lnTo>
                  <a:lnTo>
                    <a:pt x="757" y="441"/>
                  </a:lnTo>
                  <a:lnTo>
                    <a:pt x="782" y="428"/>
                  </a:lnTo>
                  <a:lnTo>
                    <a:pt x="811" y="422"/>
                  </a:lnTo>
                  <a:lnTo>
                    <a:pt x="840" y="421"/>
                  </a:lnTo>
                  <a:lnTo>
                    <a:pt x="869" y="426"/>
                  </a:lnTo>
                  <a:lnTo>
                    <a:pt x="898" y="436"/>
                  </a:lnTo>
                  <a:lnTo>
                    <a:pt x="943" y="455"/>
                  </a:lnTo>
                  <a:lnTo>
                    <a:pt x="985" y="470"/>
                  </a:lnTo>
                  <a:lnTo>
                    <a:pt x="1024" y="479"/>
                  </a:lnTo>
                  <a:lnTo>
                    <a:pt x="1060" y="483"/>
                  </a:lnTo>
                  <a:lnTo>
                    <a:pt x="1095" y="483"/>
                  </a:lnTo>
                  <a:lnTo>
                    <a:pt x="1130" y="477"/>
                  </a:lnTo>
                  <a:lnTo>
                    <a:pt x="1164" y="466"/>
                  </a:lnTo>
                  <a:lnTo>
                    <a:pt x="1198" y="449"/>
                  </a:lnTo>
                  <a:lnTo>
                    <a:pt x="1233" y="428"/>
                  </a:lnTo>
                  <a:lnTo>
                    <a:pt x="1269" y="403"/>
                  </a:lnTo>
                  <a:lnTo>
                    <a:pt x="1308" y="373"/>
                  </a:lnTo>
                  <a:lnTo>
                    <a:pt x="1349" y="337"/>
                  </a:lnTo>
                  <a:lnTo>
                    <a:pt x="1395" y="297"/>
                  </a:lnTo>
                  <a:lnTo>
                    <a:pt x="1443" y="251"/>
                  </a:lnTo>
                  <a:lnTo>
                    <a:pt x="1503" y="196"/>
                  </a:lnTo>
                  <a:lnTo>
                    <a:pt x="1567" y="140"/>
                  </a:lnTo>
                  <a:lnTo>
                    <a:pt x="1587" y="124"/>
                  </a:lnTo>
                  <a:lnTo>
                    <a:pt x="1609" y="113"/>
                  </a:lnTo>
                  <a:lnTo>
                    <a:pt x="1657" y="85"/>
                  </a:lnTo>
                  <a:lnTo>
                    <a:pt x="1708" y="62"/>
                  </a:lnTo>
                  <a:lnTo>
                    <a:pt x="1760" y="46"/>
                  </a:lnTo>
                  <a:lnTo>
                    <a:pt x="1761" y="46"/>
                  </a:lnTo>
                  <a:lnTo>
                    <a:pt x="1859" y="149"/>
                  </a:lnTo>
                  <a:lnTo>
                    <a:pt x="1961" y="48"/>
                  </a:lnTo>
                  <a:lnTo>
                    <a:pt x="2013" y="63"/>
                  </a:lnTo>
                  <a:lnTo>
                    <a:pt x="2062" y="85"/>
                  </a:lnTo>
                  <a:lnTo>
                    <a:pt x="2110" y="113"/>
                  </a:lnTo>
                  <a:lnTo>
                    <a:pt x="2130" y="123"/>
                  </a:lnTo>
                  <a:lnTo>
                    <a:pt x="2169" y="147"/>
                  </a:lnTo>
                  <a:lnTo>
                    <a:pt x="2206" y="172"/>
                  </a:lnTo>
                  <a:lnTo>
                    <a:pt x="2243" y="199"/>
                  </a:lnTo>
                  <a:lnTo>
                    <a:pt x="2279" y="228"/>
                  </a:lnTo>
                  <a:lnTo>
                    <a:pt x="2314" y="258"/>
                  </a:lnTo>
                  <a:lnTo>
                    <a:pt x="2349" y="291"/>
                  </a:lnTo>
                  <a:lnTo>
                    <a:pt x="2382" y="326"/>
                  </a:lnTo>
                  <a:lnTo>
                    <a:pt x="2413" y="363"/>
                  </a:lnTo>
                  <a:lnTo>
                    <a:pt x="2443" y="404"/>
                  </a:lnTo>
                  <a:lnTo>
                    <a:pt x="2471" y="447"/>
                  </a:lnTo>
                  <a:lnTo>
                    <a:pt x="2498" y="494"/>
                  </a:lnTo>
                  <a:lnTo>
                    <a:pt x="2523" y="543"/>
                  </a:lnTo>
                  <a:lnTo>
                    <a:pt x="2545" y="597"/>
                  </a:lnTo>
                  <a:lnTo>
                    <a:pt x="2565" y="655"/>
                  </a:lnTo>
                  <a:lnTo>
                    <a:pt x="2584" y="715"/>
                  </a:lnTo>
                  <a:lnTo>
                    <a:pt x="2599" y="780"/>
                  </a:lnTo>
                  <a:lnTo>
                    <a:pt x="2611" y="850"/>
                  </a:lnTo>
                  <a:lnTo>
                    <a:pt x="2621" y="925"/>
                  </a:lnTo>
                  <a:lnTo>
                    <a:pt x="2628" y="1005"/>
                  </a:lnTo>
                  <a:lnTo>
                    <a:pt x="2632" y="1089"/>
                  </a:lnTo>
                  <a:lnTo>
                    <a:pt x="2633" y="1179"/>
                  </a:lnTo>
                  <a:lnTo>
                    <a:pt x="2631" y="1274"/>
                  </a:lnTo>
                  <a:lnTo>
                    <a:pt x="2623" y="1375"/>
                  </a:lnTo>
                  <a:lnTo>
                    <a:pt x="2619" y="1405"/>
                  </a:lnTo>
                  <a:lnTo>
                    <a:pt x="2608" y="1433"/>
                  </a:lnTo>
                  <a:lnTo>
                    <a:pt x="2593" y="1457"/>
                  </a:lnTo>
                  <a:lnTo>
                    <a:pt x="2574" y="1479"/>
                  </a:lnTo>
                  <a:lnTo>
                    <a:pt x="2551" y="1496"/>
                  </a:lnTo>
                  <a:lnTo>
                    <a:pt x="2524" y="1509"/>
                  </a:lnTo>
                  <a:lnTo>
                    <a:pt x="2497" y="1518"/>
                  </a:lnTo>
                  <a:lnTo>
                    <a:pt x="2466" y="1522"/>
                  </a:lnTo>
                  <a:lnTo>
                    <a:pt x="2454" y="1520"/>
                  </a:lnTo>
                  <a:lnTo>
                    <a:pt x="2423" y="1514"/>
                  </a:lnTo>
                  <a:lnTo>
                    <a:pt x="2394" y="1503"/>
                  </a:lnTo>
                  <a:lnTo>
                    <a:pt x="2368" y="1486"/>
                  </a:lnTo>
                  <a:lnTo>
                    <a:pt x="2347" y="1466"/>
                  </a:lnTo>
                  <a:lnTo>
                    <a:pt x="2328" y="1440"/>
                  </a:lnTo>
                  <a:lnTo>
                    <a:pt x="2316" y="1413"/>
                  </a:lnTo>
                  <a:lnTo>
                    <a:pt x="2309" y="1382"/>
                  </a:lnTo>
                  <a:lnTo>
                    <a:pt x="2309" y="1351"/>
                  </a:lnTo>
                  <a:lnTo>
                    <a:pt x="2314" y="1262"/>
                  </a:lnTo>
                  <a:lnTo>
                    <a:pt x="2318" y="1178"/>
                  </a:lnTo>
                  <a:lnTo>
                    <a:pt x="2316" y="1101"/>
                  </a:lnTo>
                  <a:lnTo>
                    <a:pt x="2314" y="1029"/>
                  </a:lnTo>
                  <a:lnTo>
                    <a:pt x="2308" y="963"/>
                  </a:lnTo>
                  <a:lnTo>
                    <a:pt x="2299" y="901"/>
                  </a:lnTo>
                  <a:lnTo>
                    <a:pt x="2290" y="844"/>
                  </a:lnTo>
                  <a:lnTo>
                    <a:pt x="2276" y="792"/>
                  </a:lnTo>
                  <a:lnTo>
                    <a:pt x="2276" y="1300"/>
                  </a:lnTo>
                  <a:lnTo>
                    <a:pt x="2274" y="1341"/>
                  </a:lnTo>
                  <a:lnTo>
                    <a:pt x="2267" y="1380"/>
                  </a:lnTo>
                  <a:lnTo>
                    <a:pt x="2253" y="1418"/>
                  </a:lnTo>
                  <a:lnTo>
                    <a:pt x="2238" y="1453"/>
                  </a:lnTo>
                  <a:lnTo>
                    <a:pt x="2238" y="2958"/>
                  </a:lnTo>
                  <a:lnTo>
                    <a:pt x="2234" y="2991"/>
                  </a:lnTo>
                  <a:lnTo>
                    <a:pt x="2226" y="3022"/>
                  </a:lnTo>
                  <a:lnTo>
                    <a:pt x="2212" y="3051"/>
                  </a:lnTo>
                  <a:lnTo>
                    <a:pt x="2194" y="3078"/>
                  </a:lnTo>
                  <a:lnTo>
                    <a:pt x="2171" y="3101"/>
                  </a:lnTo>
                  <a:lnTo>
                    <a:pt x="2145" y="3119"/>
                  </a:lnTo>
                  <a:lnTo>
                    <a:pt x="2116" y="3132"/>
                  </a:lnTo>
                  <a:lnTo>
                    <a:pt x="2084" y="3140"/>
                  </a:lnTo>
                  <a:lnTo>
                    <a:pt x="2050" y="3144"/>
                  </a:lnTo>
                  <a:lnTo>
                    <a:pt x="2018" y="3140"/>
                  </a:lnTo>
                  <a:lnTo>
                    <a:pt x="1985" y="3132"/>
                  </a:lnTo>
                  <a:lnTo>
                    <a:pt x="1956" y="3119"/>
                  </a:lnTo>
                  <a:lnTo>
                    <a:pt x="1931" y="3101"/>
                  </a:lnTo>
                  <a:lnTo>
                    <a:pt x="1908" y="3078"/>
                  </a:lnTo>
                  <a:lnTo>
                    <a:pt x="1890" y="3051"/>
                  </a:lnTo>
                  <a:lnTo>
                    <a:pt x="1876" y="3022"/>
                  </a:lnTo>
                  <a:lnTo>
                    <a:pt x="1867" y="2991"/>
                  </a:lnTo>
                  <a:lnTo>
                    <a:pt x="1864" y="2958"/>
                  </a:lnTo>
                  <a:lnTo>
                    <a:pt x="1864" y="1659"/>
                  </a:lnTo>
                  <a:lnTo>
                    <a:pt x="1859" y="1659"/>
                  </a:lnTo>
                  <a:lnTo>
                    <a:pt x="1838" y="1658"/>
                  </a:lnTo>
                  <a:lnTo>
                    <a:pt x="1838" y="2958"/>
                  </a:lnTo>
                  <a:lnTo>
                    <a:pt x="1834" y="2991"/>
                  </a:lnTo>
                  <a:lnTo>
                    <a:pt x="1825" y="3022"/>
                  </a:lnTo>
                  <a:lnTo>
                    <a:pt x="1812" y="3051"/>
                  </a:lnTo>
                  <a:lnTo>
                    <a:pt x="1794" y="3078"/>
                  </a:lnTo>
                  <a:lnTo>
                    <a:pt x="1771" y="3101"/>
                  </a:lnTo>
                  <a:lnTo>
                    <a:pt x="1744" y="3119"/>
                  </a:lnTo>
                  <a:lnTo>
                    <a:pt x="1715" y="3132"/>
                  </a:lnTo>
                  <a:lnTo>
                    <a:pt x="1684" y="3140"/>
                  </a:lnTo>
                  <a:lnTo>
                    <a:pt x="1650" y="3144"/>
                  </a:lnTo>
                  <a:lnTo>
                    <a:pt x="1618" y="3140"/>
                  </a:lnTo>
                  <a:lnTo>
                    <a:pt x="1585" y="3132"/>
                  </a:lnTo>
                  <a:lnTo>
                    <a:pt x="1556" y="3119"/>
                  </a:lnTo>
                  <a:lnTo>
                    <a:pt x="1530" y="3101"/>
                  </a:lnTo>
                  <a:lnTo>
                    <a:pt x="1507" y="3078"/>
                  </a:lnTo>
                  <a:lnTo>
                    <a:pt x="1489" y="3051"/>
                  </a:lnTo>
                  <a:lnTo>
                    <a:pt x="1476" y="3022"/>
                  </a:lnTo>
                  <a:lnTo>
                    <a:pt x="1466" y="2991"/>
                  </a:lnTo>
                  <a:lnTo>
                    <a:pt x="1464" y="2958"/>
                  </a:lnTo>
                  <a:lnTo>
                    <a:pt x="1464" y="1444"/>
                  </a:lnTo>
                  <a:lnTo>
                    <a:pt x="1465" y="1419"/>
                  </a:lnTo>
                  <a:lnTo>
                    <a:pt x="1453" y="1381"/>
                  </a:lnTo>
                  <a:lnTo>
                    <a:pt x="1446" y="1341"/>
                  </a:lnTo>
                  <a:lnTo>
                    <a:pt x="1443" y="1300"/>
                  </a:lnTo>
                  <a:lnTo>
                    <a:pt x="1443" y="667"/>
                  </a:lnTo>
                  <a:lnTo>
                    <a:pt x="1402" y="694"/>
                  </a:lnTo>
                  <a:lnTo>
                    <a:pt x="1360" y="720"/>
                  </a:lnTo>
                  <a:lnTo>
                    <a:pt x="1316" y="743"/>
                  </a:lnTo>
                  <a:lnTo>
                    <a:pt x="1272" y="762"/>
                  </a:lnTo>
                  <a:lnTo>
                    <a:pt x="1226" y="778"/>
                  </a:lnTo>
                  <a:lnTo>
                    <a:pt x="1176" y="789"/>
                  </a:lnTo>
                  <a:lnTo>
                    <a:pt x="1127" y="797"/>
                  </a:lnTo>
                  <a:lnTo>
                    <a:pt x="1073" y="800"/>
                  </a:lnTo>
                  <a:lnTo>
                    <a:pt x="1027" y="797"/>
                  </a:lnTo>
                  <a:lnTo>
                    <a:pt x="978" y="791"/>
                  </a:lnTo>
                  <a:lnTo>
                    <a:pt x="928" y="782"/>
                  </a:lnTo>
                  <a:lnTo>
                    <a:pt x="875" y="766"/>
                  </a:lnTo>
                  <a:lnTo>
                    <a:pt x="821" y="746"/>
                  </a:lnTo>
                  <a:lnTo>
                    <a:pt x="764" y="722"/>
                  </a:lnTo>
                  <a:lnTo>
                    <a:pt x="739" y="707"/>
                  </a:lnTo>
                  <a:lnTo>
                    <a:pt x="716" y="687"/>
                  </a:lnTo>
                  <a:lnTo>
                    <a:pt x="699" y="665"/>
                  </a:lnTo>
                  <a:lnTo>
                    <a:pt x="685" y="640"/>
                  </a:lnTo>
                  <a:lnTo>
                    <a:pt x="677" y="612"/>
                  </a:lnTo>
                  <a:lnTo>
                    <a:pt x="673" y="584"/>
                  </a:lnTo>
                  <a:lnTo>
                    <a:pt x="674" y="555"/>
                  </a:lnTo>
                  <a:lnTo>
                    <a:pt x="682" y="526"/>
                  </a:lnTo>
                  <a:lnTo>
                    <a:pt x="0" y="48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8" name="Group 14">
            <a:extLst>
              <a:ext uri="{FF2B5EF4-FFF2-40B4-BE49-F238E27FC236}">
                <a16:creationId xmlns:a16="http://schemas.microsoft.com/office/drawing/2014/main" id="{F5062B1D-C3A8-4AA1-9E48-E557F84F3F0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266329" y="2312894"/>
            <a:ext cx="509549" cy="349624"/>
            <a:chOff x="-300" y="277"/>
            <a:chExt cx="599" cy="411"/>
          </a:xfrm>
          <a:solidFill>
            <a:srgbClr val="7F7F7F"/>
          </a:solidFill>
        </p:grpSpPr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F7A835D8-C7E7-401D-A12F-0F02459B9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1" y="367"/>
              <a:ext cx="177" cy="229"/>
            </a:xfrm>
            <a:custGeom>
              <a:avLst/>
              <a:gdLst>
                <a:gd name="T0" fmla="*/ 808 w 1061"/>
                <a:gd name="T1" fmla="*/ 3 h 1375"/>
                <a:gd name="T2" fmla="*/ 919 w 1061"/>
                <a:gd name="T3" fmla="*/ 19 h 1375"/>
                <a:gd name="T4" fmla="*/ 1013 w 1061"/>
                <a:gd name="T5" fmla="*/ 46 h 1375"/>
                <a:gd name="T6" fmla="*/ 995 w 1061"/>
                <a:gd name="T7" fmla="*/ 295 h 1375"/>
                <a:gd name="T8" fmla="*/ 919 w 1061"/>
                <a:gd name="T9" fmla="*/ 268 h 1375"/>
                <a:gd name="T10" fmla="*/ 822 w 1061"/>
                <a:gd name="T11" fmla="*/ 249 h 1375"/>
                <a:gd name="T12" fmla="*/ 734 w 1061"/>
                <a:gd name="T13" fmla="*/ 248 h 1375"/>
                <a:gd name="T14" fmla="*/ 664 w 1061"/>
                <a:gd name="T15" fmla="*/ 260 h 1375"/>
                <a:gd name="T16" fmla="*/ 600 w 1061"/>
                <a:gd name="T17" fmla="*/ 287 h 1375"/>
                <a:gd name="T18" fmla="*/ 544 w 1061"/>
                <a:gd name="T19" fmla="*/ 329 h 1375"/>
                <a:gd name="T20" fmla="*/ 499 w 1061"/>
                <a:gd name="T21" fmla="*/ 384 h 1375"/>
                <a:gd name="T22" fmla="*/ 466 w 1061"/>
                <a:gd name="T23" fmla="*/ 451 h 1375"/>
                <a:gd name="T24" fmla="*/ 960 w 1061"/>
                <a:gd name="T25" fmla="*/ 489 h 1375"/>
                <a:gd name="T26" fmla="*/ 424 w 1061"/>
                <a:gd name="T27" fmla="*/ 635 h 1375"/>
                <a:gd name="T28" fmla="*/ 422 w 1061"/>
                <a:gd name="T29" fmla="*/ 697 h 1375"/>
                <a:gd name="T30" fmla="*/ 960 w 1061"/>
                <a:gd name="T31" fmla="*/ 730 h 1375"/>
                <a:gd name="T32" fmla="*/ 450 w 1061"/>
                <a:gd name="T33" fmla="*/ 876 h 1375"/>
                <a:gd name="T34" fmla="*/ 477 w 1061"/>
                <a:gd name="T35" fmla="*/ 957 h 1375"/>
                <a:gd name="T36" fmla="*/ 518 w 1061"/>
                <a:gd name="T37" fmla="*/ 1018 h 1375"/>
                <a:gd name="T38" fmla="*/ 571 w 1061"/>
                <a:gd name="T39" fmla="*/ 1066 h 1375"/>
                <a:gd name="T40" fmla="*/ 634 w 1061"/>
                <a:gd name="T41" fmla="*/ 1098 h 1375"/>
                <a:gd name="T42" fmla="*/ 705 w 1061"/>
                <a:gd name="T43" fmla="*/ 1117 h 1375"/>
                <a:gd name="T44" fmla="*/ 779 w 1061"/>
                <a:gd name="T45" fmla="*/ 1123 h 1375"/>
                <a:gd name="T46" fmla="*/ 859 w 1061"/>
                <a:gd name="T47" fmla="*/ 1116 h 1375"/>
                <a:gd name="T48" fmla="*/ 932 w 1061"/>
                <a:gd name="T49" fmla="*/ 1100 h 1375"/>
                <a:gd name="T50" fmla="*/ 990 w 1061"/>
                <a:gd name="T51" fmla="*/ 1080 h 1375"/>
                <a:gd name="T52" fmla="*/ 1061 w 1061"/>
                <a:gd name="T53" fmla="*/ 1297 h 1375"/>
                <a:gd name="T54" fmla="*/ 977 w 1061"/>
                <a:gd name="T55" fmla="*/ 1334 h 1375"/>
                <a:gd name="T56" fmla="*/ 868 w 1061"/>
                <a:gd name="T57" fmla="*/ 1363 h 1375"/>
                <a:gd name="T58" fmla="*/ 743 w 1061"/>
                <a:gd name="T59" fmla="*/ 1375 h 1375"/>
                <a:gd name="T60" fmla="*/ 626 w 1061"/>
                <a:gd name="T61" fmla="*/ 1365 h 1375"/>
                <a:gd name="T62" fmla="*/ 515 w 1061"/>
                <a:gd name="T63" fmla="*/ 1335 h 1375"/>
                <a:gd name="T64" fmla="*/ 413 w 1061"/>
                <a:gd name="T65" fmla="*/ 1288 h 1375"/>
                <a:gd name="T66" fmla="*/ 323 w 1061"/>
                <a:gd name="T67" fmla="*/ 1223 h 1375"/>
                <a:gd name="T68" fmla="*/ 247 w 1061"/>
                <a:gd name="T69" fmla="*/ 1141 h 1375"/>
                <a:gd name="T70" fmla="*/ 197 w 1061"/>
                <a:gd name="T71" fmla="*/ 1066 h 1375"/>
                <a:gd name="T72" fmla="*/ 159 w 1061"/>
                <a:gd name="T73" fmla="*/ 977 h 1375"/>
                <a:gd name="T74" fmla="*/ 132 w 1061"/>
                <a:gd name="T75" fmla="*/ 876 h 1375"/>
                <a:gd name="T76" fmla="*/ 0 w 1061"/>
                <a:gd name="T77" fmla="*/ 730 h 1375"/>
                <a:gd name="T78" fmla="*/ 113 w 1061"/>
                <a:gd name="T79" fmla="*/ 695 h 1375"/>
                <a:gd name="T80" fmla="*/ 114 w 1061"/>
                <a:gd name="T81" fmla="*/ 635 h 1375"/>
                <a:gd name="T82" fmla="*/ 0 w 1061"/>
                <a:gd name="T83" fmla="*/ 489 h 1375"/>
                <a:gd name="T84" fmla="*/ 152 w 1061"/>
                <a:gd name="T85" fmla="*/ 435 h 1375"/>
                <a:gd name="T86" fmla="*/ 192 w 1061"/>
                <a:gd name="T87" fmla="*/ 337 h 1375"/>
                <a:gd name="T88" fmla="*/ 246 w 1061"/>
                <a:gd name="T89" fmla="*/ 249 h 1375"/>
                <a:gd name="T90" fmla="*/ 318 w 1061"/>
                <a:gd name="T91" fmla="*/ 168 h 1375"/>
                <a:gd name="T92" fmla="*/ 408 w 1061"/>
                <a:gd name="T93" fmla="*/ 97 h 1375"/>
                <a:gd name="T94" fmla="*/ 511 w 1061"/>
                <a:gd name="T95" fmla="*/ 44 h 1375"/>
                <a:gd name="T96" fmla="*/ 624 w 1061"/>
                <a:gd name="T97" fmla="*/ 12 h 1375"/>
                <a:gd name="T98" fmla="*/ 747 w 1061"/>
                <a:gd name="T99" fmla="*/ 0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1" h="1375">
                  <a:moveTo>
                    <a:pt x="747" y="0"/>
                  </a:moveTo>
                  <a:lnTo>
                    <a:pt x="808" y="3"/>
                  </a:lnTo>
                  <a:lnTo>
                    <a:pt x="866" y="9"/>
                  </a:lnTo>
                  <a:lnTo>
                    <a:pt x="919" y="19"/>
                  </a:lnTo>
                  <a:lnTo>
                    <a:pt x="968" y="32"/>
                  </a:lnTo>
                  <a:lnTo>
                    <a:pt x="1013" y="46"/>
                  </a:lnTo>
                  <a:lnTo>
                    <a:pt x="1052" y="62"/>
                  </a:lnTo>
                  <a:lnTo>
                    <a:pt x="995" y="295"/>
                  </a:lnTo>
                  <a:lnTo>
                    <a:pt x="960" y="282"/>
                  </a:lnTo>
                  <a:lnTo>
                    <a:pt x="919" y="268"/>
                  </a:lnTo>
                  <a:lnTo>
                    <a:pt x="872" y="257"/>
                  </a:lnTo>
                  <a:lnTo>
                    <a:pt x="822" y="249"/>
                  </a:lnTo>
                  <a:lnTo>
                    <a:pt x="770" y="246"/>
                  </a:lnTo>
                  <a:lnTo>
                    <a:pt x="734" y="248"/>
                  </a:lnTo>
                  <a:lnTo>
                    <a:pt x="699" y="252"/>
                  </a:lnTo>
                  <a:lnTo>
                    <a:pt x="664" y="260"/>
                  </a:lnTo>
                  <a:lnTo>
                    <a:pt x="631" y="272"/>
                  </a:lnTo>
                  <a:lnTo>
                    <a:pt x="600" y="287"/>
                  </a:lnTo>
                  <a:lnTo>
                    <a:pt x="571" y="306"/>
                  </a:lnTo>
                  <a:lnTo>
                    <a:pt x="544" y="329"/>
                  </a:lnTo>
                  <a:lnTo>
                    <a:pt x="520" y="356"/>
                  </a:lnTo>
                  <a:lnTo>
                    <a:pt x="499" y="384"/>
                  </a:lnTo>
                  <a:lnTo>
                    <a:pt x="482" y="416"/>
                  </a:lnTo>
                  <a:lnTo>
                    <a:pt x="466" y="451"/>
                  </a:lnTo>
                  <a:lnTo>
                    <a:pt x="454" y="489"/>
                  </a:lnTo>
                  <a:lnTo>
                    <a:pt x="960" y="489"/>
                  </a:lnTo>
                  <a:lnTo>
                    <a:pt x="960" y="635"/>
                  </a:lnTo>
                  <a:lnTo>
                    <a:pt x="424" y="635"/>
                  </a:lnTo>
                  <a:lnTo>
                    <a:pt x="422" y="667"/>
                  </a:lnTo>
                  <a:lnTo>
                    <a:pt x="422" y="697"/>
                  </a:lnTo>
                  <a:lnTo>
                    <a:pt x="422" y="730"/>
                  </a:lnTo>
                  <a:lnTo>
                    <a:pt x="960" y="730"/>
                  </a:lnTo>
                  <a:lnTo>
                    <a:pt x="960" y="876"/>
                  </a:lnTo>
                  <a:lnTo>
                    <a:pt x="450" y="876"/>
                  </a:lnTo>
                  <a:lnTo>
                    <a:pt x="462" y="919"/>
                  </a:lnTo>
                  <a:lnTo>
                    <a:pt x="477" y="957"/>
                  </a:lnTo>
                  <a:lnTo>
                    <a:pt x="496" y="990"/>
                  </a:lnTo>
                  <a:lnTo>
                    <a:pt x="518" y="1018"/>
                  </a:lnTo>
                  <a:lnTo>
                    <a:pt x="543" y="1045"/>
                  </a:lnTo>
                  <a:lnTo>
                    <a:pt x="571" y="1066"/>
                  </a:lnTo>
                  <a:lnTo>
                    <a:pt x="602" y="1084"/>
                  </a:lnTo>
                  <a:lnTo>
                    <a:pt x="634" y="1098"/>
                  </a:lnTo>
                  <a:lnTo>
                    <a:pt x="669" y="1109"/>
                  </a:lnTo>
                  <a:lnTo>
                    <a:pt x="705" y="1117"/>
                  </a:lnTo>
                  <a:lnTo>
                    <a:pt x="742" y="1121"/>
                  </a:lnTo>
                  <a:lnTo>
                    <a:pt x="779" y="1123"/>
                  </a:lnTo>
                  <a:lnTo>
                    <a:pt x="820" y="1121"/>
                  </a:lnTo>
                  <a:lnTo>
                    <a:pt x="859" y="1116"/>
                  </a:lnTo>
                  <a:lnTo>
                    <a:pt x="897" y="1109"/>
                  </a:lnTo>
                  <a:lnTo>
                    <a:pt x="932" y="1100"/>
                  </a:lnTo>
                  <a:lnTo>
                    <a:pt x="964" y="1090"/>
                  </a:lnTo>
                  <a:lnTo>
                    <a:pt x="990" y="1080"/>
                  </a:lnTo>
                  <a:lnTo>
                    <a:pt x="1012" y="1070"/>
                  </a:lnTo>
                  <a:lnTo>
                    <a:pt x="1061" y="1297"/>
                  </a:lnTo>
                  <a:lnTo>
                    <a:pt x="1022" y="1315"/>
                  </a:lnTo>
                  <a:lnTo>
                    <a:pt x="977" y="1334"/>
                  </a:lnTo>
                  <a:lnTo>
                    <a:pt x="924" y="1349"/>
                  </a:lnTo>
                  <a:lnTo>
                    <a:pt x="868" y="1363"/>
                  </a:lnTo>
                  <a:lnTo>
                    <a:pt x="807" y="1371"/>
                  </a:lnTo>
                  <a:lnTo>
                    <a:pt x="743" y="1375"/>
                  </a:lnTo>
                  <a:lnTo>
                    <a:pt x="683" y="1371"/>
                  </a:lnTo>
                  <a:lnTo>
                    <a:pt x="626" y="1365"/>
                  </a:lnTo>
                  <a:lnTo>
                    <a:pt x="570" y="1353"/>
                  </a:lnTo>
                  <a:lnTo>
                    <a:pt x="515" y="1335"/>
                  </a:lnTo>
                  <a:lnTo>
                    <a:pt x="463" y="1314"/>
                  </a:lnTo>
                  <a:lnTo>
                    <a:pt x="413" y="1288"/>
                  </a:lnTo>
                  <a:lnTo>
                    <a:pt x="366" y="1258"/>
                  </a:lnTo>
                  <a:lnTo>
                    <a:pt x="323" y="1223"/>
                  </a:lnTo>
                  <a:lnTo>
                    <a:pt x="283" y="1184"/>
                  </a:lnTo>
                  <a:lnTo>
                    <a:pt x="247" y="1141"/>
                  </a:lnTo>
                  <a:lnTo>
                    <a:pt x="221" y="1105"/>
                  </a:lnTo>
                  <a:lnTo>
                    <a:pt x="197" y="1066"/>
                  </a:lnTo>
                  <a:lnTo>
                    <a:pt x="176" y="1023"/>
                  </a:lnTo>
                  <a:lnTo>
                    <a:pt x="159" y="977"/>
                  </a:lnTo>
                  <a:lnTo>
                    <a:pt x="143" y="929"/>
                  </a:lnTo>
                  <a:lnTo>
                    <a:pt x="132" y="876"/>
                  </a:lnTo>
                  <a:lnTo>
                    <a:pt x="0" y="876"/>
                  </a:lnTo>
                  <a:lnTo>
                    <a:pt x="0" y="730"/>
                  </a:lnTo>
                  <a:lnTo>
                    <a:pt x="113" y="730"/>
                  </a:lnTo>
                  <a:lnTo>
                    <a:pt x="113" y="695"/>
                  </a:lnTo>
                  <a:lnTo>
                    <a:pt x="114" y="666"/>
                  </a:lnTo>
                  <a:lnTo>
                    <a:pt x="114" y="635"/>
                  </a:lnTo>
                  <a:lnTo>
                    <a:pt x="0" y="635"/>
                  </a:lnTo>
                  <a:lnTo>
                    <a:pt x="0" y="489"/>
                  </a:lnTo>
                  <a:lnTo>
                    <a:pt x="137" y="489"/>
                  </a:lnTo>
                  <a:lnTo>
                    <a:pt x="152" y="435"/>
                  </a:lnTo>
                  <a:lnTo>
                    <a:pt x="171" y="384"/>
                  </a:lnTo>
                  <a:lnTo>
                    <a:pt x="192" y="337"/>
                  </a:lnTo>
                  <a:lnTo>
                    <a:pt x="218" y="291"/>
                  </a:lnTo>
                  <a:lnTo>
                    <a:pt x="246" y="249"/>
                  </a:lnTo>
                  <a:lnTo>
                    <a:pt x="278" y="210"/>
                  </a:lnTo>
                  <a:lnTo>
                    <a:pt x="318" y="168"/>
                  </a:lnTo>
                  <a:lnTo>
                    <a:pt x="362" y="131"/>
                  </a:lnTo>
                  <a:lnTo>
                    <a:pt x="408" y="97"/>
                  </a:lnTo>
                  <a:lnTo>
                    <a:pt x="458" y="68"/>
                  </a:lnTo>
                  <a:lnTo>
                    <a:pt x="511" y="44"/>
                  </a:lnTo>
                  <a:lnTo>
                    <a:pt x="566" y="25"/>
                  </a:lnTo>
                  <a:lnTo>
                    <a:pt x="624" y="12"/>
                  </a:lnTo>
                  <a:lnTo>
                    <a:pt x="684" y="3"/>
                  </a:lnTo>
                  <a:lnTo>
                    <a:pt x="7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6418285-F5AC-4AB7-A56A-FD487FD1F4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0" y="277"/>
              <a:ext cx="408" cy="410"/>
            </a:xfrm>
            <a:custGeom>
              <a:avLst/>
              <a:gdLst>
                <a:gd name="T0" fmla="*/ 1069 w 2449"/>
                <a:gd name="T1" fmla="*/ 279 h 2460"/>
                <a:gd name="T2" fmla="*/ 852 w 2449"/>
                <a:gd name="T3" fmla="*/ 343 h 2460"/>
                <a:gd name="T4" fmla="*/ 659 w 2449"/>
                <a:gd name="T5" fmla="*/ 452 h 2460"/>
                <a:gd name="T6" fmla="*/ 497 w 2449"/>
                <a:gd name="T7" fmla="*/ 604 h 2460"/>
                <a:gd name="T8" fmla="*/ 373 w 2449"/>
                <a:gd name="T9" fmla="*/ 788 h 2460"/>
                <a:gd name="T10" fmla="*/ 295 w 2449"/>
                <a:gd name="T11" fmla="*/ 998 h 2460"/>
                <a:gd name="T12" fmla="*/ 266 w 2449"/>
                <a:gd name="T13" fmla="*/ 1229 h 2460"/>
                <a:gd name="T14" fmla="*/ 295 w 2449"/>
                <a:gd name="T15" fmla="*/ 1461 h 2460"/>
                <a:gd name="T16" fmla="*/ 373 w 2449"/>
                <a:gd name="T17" fmla="*/ 1672 h 2460"/>
                <a:gd name="T18" fmla="*/ 497 w 2449"/>
                <a:gd name="T19" fmla="*/ 1856 h 2460"/>
                <a:gd name="T20" fmla="*/ 659 w 2449"/>
                <a:gd name="T21" fmla="*/ 2007 h 2460"/>
                <a:gd name="T22" fmla="*/ 852 w 2449"/>
                <a:gd name="T23" fmla="*/ 2116 h 2460"/>
                <a:gd name="T24" fmla="*/ 1069 w 2449"/>
                <a:gd name="T25" fmla="*/ 2180 h 2460"/>
                <a:gd name="T26" fmla="*/ 1304 w 2449"/>
                <a:gd name="T27" fmla="*/ 2188 h 2460"/>
                <a:gd name="T28" fmla="*/ 1527 w 2449"/>
                <a:gd name="T29" fmla="*/ 2142 h 2460"/>
                <a:gd name="T30" fmla="*/ 1729 w 2449"/>
                <a:gd name="T31" fmla="*/ 2048 h 2460"/>
                <a:gd name="T32" fmla="*/ 1901 w 2449"/>
                <a:gd name="T33" fmla="*/ 1910 h 2460"/>
                <a:gd name="T34" fmla="*/ 2039 w 2449"/>
                <a:gd name="T35" fmla="*/ 1737 h 2460"/>
                <a:gd name="T36" fmla="*/ 2134 w 2449"/>
                <a:gd name="T37" fmla="*/ 1534 h 2460"/>
                <a:gd name="T38" fmla="*/ 2180 w 2449"/>
                <a:gd name="T39" fmla="*/ 1308 h 2460"/>
                <a:gd name="T40" fmla="*/ 2170 w 2449"/>
                <a:gd name="T41" fmla="*/ 1074 h 2460"/>
                <a:gd name="T42" fmla="*/ 2108 w 2449"/>
                <a:gd name="T43" fmla="*/ 855 h 2460"/>
                <a:gd name="T44" fmla="*/ 1997 w 2449"/>
                <a:gd name="T45" fmla="*/ 662 h 2460"/>
                <a:gd name="T46" fmla="*/ 1848 w 2449"/>
                <a:gd name="T47" fmla="*/ 498 h 2460"/>
                <a:gd name="T48" fmla="*/ 1665 w 2449"/>
                <a:gd name="T49" fmla="*/ 375 h 2460"/>
                <a:gd name="T50" fmla="*/ 1455 w 2449"/>
                <a:gd name="T51" fmla="*/ 296 h 2460"/>
                <a:gd name="T52" fmla="*/ 1225 w 2449"/>
                <a:gd name="T53" fmla="*/ 267 h 2460"/>
                <a:gd name="T54" fmla="*/ 1405 w 2449"/>
                <a:gd name="T55" fmla="*/ 13 h 2460"/>
                <a:gd name="T56" fmla="*/ 1661 w 2449"/>
                <a:gd name="T57" fmla="*/ 80 h 2460"/>
                <a:gd name="T58" fmla="*/ 1892 w 2449"/>
                <a:gd name="T59" fmla="*/ 197 h 2460"/>
                <a:gd name="T60" fmla="*/ 2090 w 2449"/>
                <a:gd name="T61" fmla="*/ 359 h 2460"/>
                <a:gd name="T62" fmla="*/ 2252 w 2449"/>
                <a:gd name="T63" fmla="*/ 560 h 2460"/>
                <a:gd name="T64" fmla="*/ 2369 w 2449"/>
                <a:gd name="T65" fmla="*/ 791 h 2460"/>
                <a:gd name="T66" fmla="*/ 2436 w 2449"/>
                <a:gd name="T67" fmla="*/ 1047 h 2460"/>
                <a:gd name="T68" fmla="*/ 2446 w 2449"/>
                <a:gd name="T69" fmla="*/ 1321 h 2460"/>
                <a:gd name="T70" fmla="*/ 2397 w 2449"/>
                <a:gd name="T71" fmla="*/ 1585 h 2460"/>
                <a:gd name="T72" fmla="*/ 2296 w 2449"/>
                <a:gd name="T73" fmla="*/ 1826 h 2460"/>
                <a:gd name="T74" fmla="*/ 2149 w 2449"/>
                <a:gd name="T75" fmla="*/ 2037 h 2460"/>
                <a:gd name="T76" fmla="*/ 1961 w 2449"/>
                <a:gd name="T77" fmla="*/ 2213 h 2460"/>
                <a:gd name="T78" fmla="*/ 1741 w 2449"/>
                <a:gd name="T79" fmla="*/ 2345 h 2460"/>
                <a:gd name="T80" fmla="*/ 1493 w 2449"/>
                <a:gd name="T81" fmla="*/ 2431 h 2460"/>
                <a:gd name="T82" fmla="*/ 1225 w 2449"/>
                <a:gd name="T83" fmla="*/ 2460 h 2460"/>
                <a:gd name="T84" fmla="*/ 956 w 2449"/>
                <a:gd name="T85" fmla="*/ 2431 h 2460"/>
                <a:gd name="T86" fmla="*/ 708 w 2449"/>
                <a:gd name="T87" fmla="*/ 2345 h 2460"/>
                <a:gd name="T88" fmla="*/ 488 w 2449"/>
                <a:gd name="T89" fmla="*/ 2213 h 2460"/>
                <a:gd name="T90" fmla="*/ 300 w 2449"/>
                <a:gd name="T91" fmla="*/ 2037 h 2460"/>
                <a:gd name="T92" fmla="*/ 153 w 2449"/>
                <a:gd name="T93" fmla="*/ 1826 h 2460"/>
                <a:gd name="T94" fmla="*/ 52 w 2449"/>
                <a:gd name="T95" fmla="*/ 1585 h 2460"/>
                <a:gd name="T96" fmla="*/ 3 w 2449"/>
                <a:gd name="T97" fmla="*/ 1321 h 2460"/>
                <a:gd name="T98" fmla="*/ 13 w 2449"/>
                <a:gd name="T99" fmla="*/ 1047 h 2460"/>
                <a:gd name="T100" fmla="*/ 80 w 2449"/>
                <a:gd name="T101" fmla="*/ 791 h 2460"/>
                <a:gd name="T102" fmla="*/ 197 w 2449"/>
                <a:gd name="T103" fmla="*/ 560 h 2460"/>
                <a:gd name="T104" fmla="*/ 359 w 2449"/>
                <a:gd name="T105" fmla="*/ 359 h 2460"/>
                <a:gd name="T106" fmla="*/ 557 w 2449"/>
                <a:gd name="T107" fmla="*/ 197 h 2460"/>
                <a:gd name="T108" fmla="*/ 789 w 2449"/>
                <a:gd name="T109" fmla="*/ 80 h 2460"/>
                <a:gd name="T110" fmla="*/ 1044 w 2449"/>
                <a:gd name="T111" fmla="*/ 13 h 2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49" h="2460">
                  <a:moveTo>
                    <a:pt x="1225" y="267"/>
                  </a:moveTo>
                  <a:lnTo>
                    <a:pt x="1147" y="270"/>
                  </a:lnTo>
                  <a:lnTo>
                    <a:pt x="1069" y="279"/>
                  </a:lnTo>
                  <a:lnTo>
                    <a:pt x="995" y="296"/>
                  </a:lnTo>
                  <a:lnTo>
                    <a:pt x="922" y="316"/>
                  </a:lnTo>
                  <a:lnTo>
                    <a:pt x="852" y="343"/>
                  </a:lnTo>
                  <a:lnTo>
                    <a:pt x="784" y="375"/>
                  </a:lnTo>
                  <a:lnTo>
                    <a:pt x="720" y="412"/>
                  </a:lnTo>
                  <a:lnTo>
                    <a:pt x="659" y="452"/>
                  </a:lnTo>
                  <a:lnTo>
                    <a:pt x="601" y="498"/>
                  </a:lnTo>
                  <a:lnTo>
                    <a:pt x="548" y="549"/>
                  </a:lnTo>
                  <a:lnTo>
                    <a:pt x="497" y="604"/>
                  </a:lnTo>
                  <a:lnTo>
                    <a:pt x="452" y="662"/>
                  </a:lnTo>
                  <a:lnTo>
                    <a:pt x="410" y="723"/>
                  </a:lnTo>
                  <a:lnTo>
                    <a:pt x="373" y="788"/>
                  </a:lnTo>
                  <a:lnTo>
                    <a:pt x="341" y="855"/>
                  </a:lnTo>
                  <a:lnTo>
                    <a:pt x="315" y="926"/>
                  </a:lnTo>
                  <a:lnTo>
                    <a:pt x="295" y="998"/>
                  </a:lnTo>
                  <a:lnTo>
                    <a:pt x="279" y="1074"/>
                  </a:lnTo>
                  <a:lnTo>
                    <a:pt x="269" y="1151"/>
                  </a:lnTo>
                  <a:lnTo>
                    <a:pt x="266" y="1229"/>
                  </a:lnTo>
                  <a:lnTo>
                    <a:pt x="269" y="1308"/>
                  </a:lnTo>
                  <a:lnTo>
                    <a:pt x="279" y="1386"/>
                  </a:lnTo>
                  <a:lnTo>
                    <a:pt x="295" y="1461"/>
                  </a:lnTo>
                  <a:lnTo>
                    <a:pt x="315" y="1534"/>
                  </a:lnTo>
                  <a:lnTo>
                    <a:pt x="341" y="1604"/>
                  </a:lnTo>
                  <a:lnTo>
                    <a:pt x="373" y="1672"/>
                  </a:lnTo>
                  <a:lnTo>
                    <a:pt x="410" y="1737"/>
                  </a:lnTo>
                  <a:lnTo>
                    <a:pt x="452" y="1798"/>
                  </a:lnTo>
                  <a:lnTo>
                    <a:pt x="497" y="1856"/>
                  </a:lnTo>
                  <a:lnTo>
                    <a:pt x="548" y="1910"/>
                  </a:lnTo>
                  <a:lnTo>
                    <a:pt x="601" y="1960"/>
                  </a:lnTo>
                  <a:lnTo>
                    <a:pt x="659" y="2007"/>
                  </a:lnTo>
                  <a:lnTo>
                    <a:pt x="720" y="2048"/>
                  </a:lnTo>
                  <a:lnTo>
                    <a:pt x="784" y="2084"/>
                  </a:lnTo>
                  <a:lnTo>
                    <a:pt x="852" y="2116"/>
                  </a:lnTo>
                  <a:lnTo>
                    <a:pt x="922" y="2142"/>
                  </a:lnTo>
                  <a:lnTo>
                    <a:pt x="995" y="2164"/>
                  </a:lnTo>
                  <a:lnTo>
                    <a:pt x="1069" y="2180"/>
                  </a:lnTo>
                  <a:lnTo>
                    <a:pt x="1147" y="2188"/>
                  </a:lnTo>
                  <a:lnTo>
                    <a:pt x="1225" y="2192"/>
                  </a:lnTo>
                  <a:lnTo>
                    <a:pt x="1304" y="2188"/>
                  </a:lnTo>
                  <a:lnTo>
                    <a:pt x="1380" y="2180"/>
                  </a:lnTo>
                  <a:lnTo>
                    <a:pt x="1455" y="2164"/>
                  </a:lnTo>
                  <a:lnTo>
                    <a:pt x="1527" y="2142"/>
                  </a:lnTo>
                  <a:lnTo>
                    <a:pt x="1597" y="2116"/>
                  </a:lnTo>
                  <a:lnTo>
                    <a:pt x="1665" y="2084"/>
                  </a:lnTo>
                  <a:lnTo>
                    <a:pt x="1729" y="2048"/>
                  </a:lnTo>
                  <a:lnTo>
                    <a:pt x="1790" y="2007"/>
                  </a:lnTo>
                  <a:lnTo>
                    <a:pt x="1848" y="1960"/>
                  </a:lnTo>
                  <a:lnTo>
                    <a:pt x="1901" y="1910"/>
                  </a:lnTo>
                  <a:lnTo>
                    <a:pt x="1952" y="1856"/>
                  </a:lnTo>
                  <a:lnTo>
                    <a:pt x="1997" y="1798"/>
                  </a:lnTo>
                  <a:lnTo>
                    <a:pt x="2039" y="1737"/>
                  </a:lnTo>
                  <a:lnTo>
                    <a:pt x="2076" y="1672"/>
                  </a:lnTo>
                  <a:lnTo>
                    <a:pt x="2108" y="1604"/>
                  </a:lnTo>
                  <a:lnTo>
                    <a:pt x="2134" y="1534"/>
                  </a:lnTo>
                  <a:lnTo>
                    <a:pt x="2155" y="1461"/>
                  </a:lnTo>
                  <a:lnTo>
                    <a:pt x="2170" y="1386"/>
                  </a:lnTo>
                  <a:lnTo>
                    <a:pt x="2180" y="1308"/>
                  </a:lnTo>
                  <a:lnTo>
                    <a:pt x="2183" y="1229"/>
                  </a:lnTo>
                  <a:lnTo>
                    <a:pt x="2180" y="1151"/>
                  </a:lnTo>
                  <a:lnTo>
                    <a:pt x="2170" y="1074"/>
                  </a:lnTo>
                  <a:lnTo>
                    <a:pt x="2155" y="998"/>
                  </a:lnTo>
                  <a:lnTo>
                    <a:pt x="2134" y="926"/>
                  </a:lnTo>
                  <a:lnTo>
                    <a:pt x="2108" y="855"/>
                  </a:lnTo>
                  <a:lnTo>
                    <a:pt x="2076" y="788"/>
                  </a:lnTo>
                  <a:lnTo>
                    <a:pt x="2039" y="723"/>
                  </a:lnTo>
                  <a:lnTo>
                    <a:pt x="1997" y="662"/>
                  </a:lnTo>
                  <a:lnTo>
                    <a:pt x="1952" y="604"/>
                  </a:lnTo>
                  <a:lnTo>
                    <a:pt x="1901" y="549"/>
                  </a:lnTo>
                  <a:lnTo>
                    <a:pt x="1848" y="498"/>
                  </a:lnTo>
                  <a:lnTo>
                    <a:pt x="1790" y="452"/>
                  </a:lnTo>
                  <a:lnTo>
                    <a:pt x="1729" y="412"/>
                  </a:lnTo>
                  <a:lnTo>
                    <a:pt x="1665" y="375"/>
                  </a:lnTo>
                  <a:lnTo>
                    <a:pt x="1597" y="343"/>
                  </a:lnTo>
                  <a:lnTo>
                    <a:pt x="1527" y="316"/>
                  </a:lnTo>
                  <a:lnTo>
                    <a:pt x="1455" y="296"/>
                  </a:lnTo>
                  <a:lnTo>
                    <a:pt x="1380" y="279"/>
                  </a:lnTo>
                  <a:lnTo>
                    <a:pt x="1304" y="270"/>
                  </a:lnTo>
                  <a:lnTo>
                    <a:pt x="1225" y="267"/>
                  </a:lnTo>
                  <a:close/>
                  <a:moveTo>
                    <a:pt x="1225" y="0"/>
                  </a:moveTo>
                  <a:lnTo>
                    <a:pt x="1316" y="3"/>
                  </a:lnTo>
                  <a:lnTo>
                    <a:pt x="1405" y="13"/>
                  </a:lnTo>
                  <a:lnTo>
                    <a:pt x="1493" y="29"/>
                  </a:lnTo>
                  <a:lnTo>
                    <a:pt x="1579" y="51"/>
                  </a:lnTo>
                  <a:lnTo>
                    <a:pt x="1661" y="80"/>
                  </a:lnTo>
                  <a:lnTo>
                    <a:pt x="1741" y="114"/>
                  </a:lnTo>
                  <a:lnTo>
                    <a:pt x="1817" y="153"/>
                  </a:lnTo>
                  <a:lnTo>
                    <a:pt x="1892" y="197"/>
                  </a:lnTo>
                  <a:lnTo>
                    <a:pt x="1961" y="247"/>
                  </a:lnTo>
                  <a:lnTo>
                    <a:pt x="2028" y="301"/>
                  </a:lnTo>
                  <a:lnTo>
                    <a:pt x="2090" y="359"/>
                  </a:lnTo>
                  <a:lnTo>
                    <a:pt x="2149" y="423"/>
                  </a:lnTo>
                  <a:lnTo>
                    <a:pt x="2203" y="490"/>
                  </a:lnTo>
                  <a:lnTo>
                    <a:pt x="2252" y="560"/>
                  </a:lnTo>
                  <a:lnTo>
                    <a:pt x="2296" y="633"/>
                  </a:lnTo>
                  <a:lnTo>
                    <a:pt x="2336" y="711"/>
                  </a:lnTo>
                  <a:lnTo>
                    <a:pt x="2369" y="791"/>
                  </a:lnTo>
                  <a:lnTo>
                    <a:pt x="2397" y="874"/>
                  </a:lnTo>
                  <a:lnTo>
                    <a:pt x="2420" y="960"/>
                  </a:lnTo>
                  <a:lnTo>
                    <a:pt x="2436" y="1047"/>
                  </a:lnTo>
                  <a:lnTo>
                    <a:pt x="2446" y="1137"/>
                  </a:lnTo>
                  <a:lnTo>
                    <a:pt x="2449" y="1229"/>
                  </a:lnTo>
                  <a:lnTo>
                    <a:pt x="2446" y="1321"/>
                  </a:lnTo>
                  <a:lnTo>
                    <a:pt x="2436" y="1411"/>
                  </a:lnTo>
                  <a:lnTo>
                    <a:pt x="2420" y="1499"/>
                  </a:lnTo>
                  <a:lnTo>
                    <a:pt x="2397" y="1585"/>
                  </a:lnTo>
                  <a:lnTo>
                    <a:pt x="2369" y="1668"/>
                  </a:lnTo>
                  <a:lnTo>
                    <a:pt x="2336" y="1748"/>
                  </a:lnTo>
                  <a:lnTo>
                    <a:pt x="2296" y="1826"/>
                  </a:lnTo>
                  <a:lnTo>
                    <a:pt x="2252" y="1899"/>
                  </a:lnTo>
                  <a:lnTo>
                    <a:pt x="2203" y="1970"/>
                  </a:lnTo>
                  <a:lnTo>
                    <a:pt x="2149" y="2037"/>
                  </a:lnTo>
                  <a:lnTo>
                    <a:pt x="2090" y="2100"/>
                  </a:lnTo>
                  <a:lnTo>
                    <a:pt x="2028" y="2158"/>
                  </a:lnTo>
                  <a:lnTo>
                    <a:pt x="1961" y="2213"/>
                  </a:lnTo>
                  <a:lnTo>
                    <a:pt x="1892" y="2262"/>
                  </a:lnTo>
                  <a:lnTo>
                    <a:pt x="1817" y="2306"/>
                  </a:lnTo>
                  <a:lnTo>
                    <a:pt x="1741" y="2345"/>
                  </a:lnTo>
                  <a:lnTo>
                    <a:pt x="1661" y="2379"/>
                  </a:lnTo>
                  <a:lnTo>
                    <a:pt x="1579" y="2408"/>
                  </a:lnTo>
                  <a:lnTo>
                    <a:pt x="1493" y="2431"/>
                  </a:lnTo>
                  <a:lnTo>
                    <a:pt x="1405" y="2446"/>
                  </a:lnTo>
                  <a:lnTo>
                    <a:pt x="1316" y="2457"/>
                  </a:lnTo>
                  <a:lnTo>
                    <a:pt x="1225" y="2460"/>
                  </a:lnTo>
                  <a:lnTo>
                    <a:pt x="1133" y="2457"/>
                  </a:lnTo>
                  <a:lnTo>
                    <a:pt x="1044" y="2446"/>
                  </a:lnTo>
                  <a:lnTo>
                    <a:pt x="956" y="2431"/>
                  </a:lnTo>
                  <a:lnTo>
                    <a:pt x="871" y="2408"/>
                  </a:lnTo>
                  <a:lnTo>
                    <a:pt x="789" y="2379"/>
                  </a:lnTo>
                  <a:lnTo>
                    <a:pt x="708" y="2345"/>
                  </a:lnTo>
                  <a:lnTo>
                    <a:pt x="632" y="2306"/>
                  </a:lnTo>
                  <a:lnTo>
                    <a:pt x="557" y="2262"/>
                  </a:lnTo>
                  <a:lnTo>
                    <a:pt x="488" y="2213"/>
                  </a:lnTo>
                  <a:lnTo>
                    <a:pt x="421" y="2158"/>
                  </a:lnTo>
                  <a:lnTo>
                    <a:pt x="359" y="2100"/>
                  </a:lnTo>
                  <a:lnTo>
                    <a:pt x="300" y="2037"/>
                  </a:lnTo>
                  <a:lnTo>
                    <a:pt x="247" y="1970"/>
                  </a:lnTo>
                  <a:lnTo>
                    <a:pt x="197" y="1899"/>
                  </a:lnTo>
                  <a:lnTo>
                    <a:pt x="153" y="1826"/>
                  </a:lnTo>
                  <a:lnTo>
                    <a:pt x="113" y="1748"/>
                  </a:lnTo>
                  <a:lnTo>
                    <a:pt x="80" y="1668"/>
                  </a:lnTo>
                  <a:lnTo>
                    <a:pt x="52" y="1585"/>
                  </a:lnTo>
                  <a:lnTo>
                    <a:pt x="29" y="1499"/>
                  </a:lnTo>
                  <a:lnTo>
                    <a:pt x="13" y="1411"/>
                  </a:lnTo>
                  <a:lnTo>
                    <a:pt x="3" y="1321"/>
                  </a:lnTo>
                  <a:lnTo>
                    <a:pt x="0" y="1229"/>
                  </a:lnTo>
                  <a:lnTo>
                    <a:pt x="3" y="1137"/>
                  </a:lnTo>
                  <a:lnTo>
                    <a:pt x="13" y="1047"/>
                  </a:lnTo>
                  <a:lnTo>
                    <a:pt x="29" y="960"/>
                  </a:lnTo>
                  <a:lnTo>
                    <a:pt x="52" y="874"/>
                  </a:lnTo>
                  <a:lnTo>
                    <a:pt x="80" y="791"/>
                  </a:lnTo>
                  <a:lnTo>
                    <a:pt x="113" y="711"/>
                  </a:lnTo>
                  <a:lnTo>
                    <a:pt x="153" y="633"/>
                  </a:lnTo>
                  <a:lnTo>
                    <a:pt x="197" y="560"/>
                  </a:lnTo>
                  <a:lnTo>
                    <a:pt x="247" y="490"/>
                  </a:lnTo>
                  <a:lnTo>
                    <a:pt x="300" y="423"/>
                  </a:lnTo>
                  <a:lnTo>
                    <a:pt x="359" y="359"/>
                  </a:lnTo>
                  <a:lnTo>
                    <a:pt x="421" y="301"/>
                  </a:lnTo>
                  <a:lnTo>
                    <a:pt x="488" y="247"/>
                  </a:lnTo>
                  <a:lnTo>
                    <a:pt x="557" y="197"/>
                  </a:lnTo>
                  <a:lnTo>
                    <a:pt x="632" y="153"/>
                  </a:lnTo>
                  <a:lnTo>
                    <a:pt x="708" y="114"/>
                  </a:lnTo>
                  <a:lnTo>
                    <a:pt x="789" y="80"/>
                  </a:lnTo>
                  <a:lnTo>
                    <a:pt x="871" y="51"/>
                  </a:lnTo>
                  <a:lnTo>
                    <a:pt x="956" y="29"/>
                  </a:lnTo>
                  <a:lnTo>
                    <a:pt x="1044" y="13"/>
                  </a:lnTo>
                  <a:lnTo>
                    <a:pt x="1133" y="3"/>
                  </a:lnTo>
                  <a:lnTo>
                    <a:pt x="1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F27CDD4F-094C-47DB-B889-AF9F35C58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" y="278"/>
              <a:ext cx="222" cy="410"/>
            </a:xfrm>
            <a:custGeom>
              <a:avLst/>
              <a:gdLst>
                <a:gd name="T0" fmla="*/ 199 w 1332"/>
                <a:gd name="T1" fmla="*/ 3 h 2461"/>
                <a:gd name="T2" fmla="*/ 376 w 1332"/>
                <a:gd name="T3" fmla="*/ 30 h 2461"/>
                <a:gd name="T4" fmla="*/ 544 w 1332"/>
                <a:gd name="T5" fmla="*/ 80 h 2461"/>
                <a:gd name="T6" fmla="*/ 701 w 1332"/>
                <a:gd name="T7" fmla="*/ 154 h 2461"/>
                <a:gd name="T8" fmla="*/ 844 w 1332"/>
                <a:gd name="T9" fmla="*/ 248 h 2461"/>
                <a:gd name="T10" fmla="*/ 974 w 1332"/>
                <a:gd name="T11" fmla="*/ 361 h 2461"/>
                <a:gd name="T12" fmla="*/ 1085 w 1332"/>
                <a:gd name="T13" fmla="*/ 490 h 2461"/>
                <a:gd name="T14" fmla="*/ 1179 w 1332"/>
                <a:gd name="T15" fmla="*/ 635 h 2461"/>
                <a:gd name="T16" fmla="*/ 1252 w 1332"/>
                <a:gd name="T17" fmla="*/ 793 h 2461"/>
                <a:gd name="T18" fmla="*/ 1302 w 1332"/>
                <a:gd name="T19" fmla="*/ 961 h 2461"/>
                <a:gd name="T20" fmla="*/ 1328 w 1332"/>
                <a:gd name="T21" fmla="*/ 1139 h 2461"/>
                <a:gd name="T22" fmla="*/ 1328 w 1332"/>
                <a:gd name="T23" fmla="*/ 1322 h 2461"/>
                <a:gd name="T24" fmla="*/ 1302 w 1332"/>
                <a:gd name="T25" fmla="*/ 1501 h 2461"/>
                <a:gd name="T26" fmla="*/ 1252 w 1332"/>
                <a:gd name="T27" fmla="*/ 1669 h 2461"/>
                <a:gd name="T28" fmla="*/ 1179 w 1332"/>
                <a:gd name="T29" fmla="*/ 1826 h 2461"/>
                <a:gd name="T30" fmla="*/ 1085 w 1332"/>
                <a:gd name="T31" fmla="*/ 1971 h 2461"/>
                <a:gd name="T32" fmla="*/ 974 w 1332"/>
                <a:gd name="T33" fmla="*/ 2100 h 2461"/>
                <a:gd name="T34" fmla="*/ 844 w 1332"/>
                <a:gd name="T35" fmla="*/ 2213 h 2461"/>
                <a:gd name="T36" fmla="*/ 701 w 1332"/>
                <a:gd name="T37" fmla="*/ 2307 h 2461"/>
                <a:gd name="T38" fmla="*/ 544 w 1332"/>
                <a:gd name="T39" fmla="*/ 2381 h 2461"/>
                <a:gd name="T40" fmla="*/ 376 w 1332"/>
                <a:gd name="T41" fmla="*/ 2431 h 2461"/>
                <a:gd name="T42" fmla="*/ 199 w 1332"/>
                <a:gd name="T43" fmla="*/ 2457 h 2461"/>
                <a:gd name="T44" fmla="*/ 53 w 1332"/>
                <a:gd name="T45" fmla="*/ 2460 h 2461"/>
                <a:gd name="T46" fmla="*/ 79 w 1332"/>
                <a:gd name="T47" fmla="*/ 2426 h 2461"/>
                <a:gd name="T48" fmla="*/ 231 w 1332"/>
                <a:gd name="T49" fmla="*/ 2349 h 2461"/>
                <a:gd name="T50" fmla="*/ 370 w 1332"/>
                <a:gd name="T51" fmla="*/ 2255 h 2461"/>
                <a:gd name="T52" fmla="*/ 497 w 1332"/>
                <a:gd name="T53" fmla="*/ 2143 h 2461"/>
                <a:gd name="T54" fmla="*/ 618 w 1332"/>
                <a:gd name="T55" fmla="*/ 2044 h 2461"/>
                <a:gd name="T56" fmla="*/ 735 w 1332"/>
                <a:gd name="T57" fmla="*/ 1958 h 2461"/>
                <a:gd name="T58" fmla="*/ 837 w 1332"/>
                <a:gd name="T59" fmla="*/ 1852 h 2461"/>
                <a:gd name="T60" fmla="*/ 924 w 1332"/>
                <a:gd name="T61" fmla="*/ 1734 h 2461"/>
                <a:gd name="T62" fmla="*/ 991 w 1332"/>
                <a:gd name="T63" fmla="*/ 1603 h 2461"/>
                <a:gd name="T64" fmla="*/ 1038 w 1332"/>
                <a:gd name="T65" fmla="*/ 1460 h 2461"/>
                <a:gd name="T66" fmla="*/ 1062 w 1332"/>
                <a:gd name="T67" fmla="*/ 1309 h 2461"/>
                <a:gd name="T68" fmla="*/ 1062 w 1332"/>
                <a:gd name="T69" fmla="*/ 1152 h 2461"/>
                <a:gd name="T70" fmla="*/ 1038 w 1332"/>
                <a:gd name="T71" fmla="*/ 1001 h 2461"/>
                <a:gd name="T72" fmla="*/ 991 w 1332"/>
                <a:gd name="T73" fmla="*/ 858 h 2461"/>
                <a:gd name="T74" fmla="*/ 924 w 1332"/>
                <a:gd name="T75" fmla="*/ 727 h 2461"/>
                <a:gd name="T76" fmla="*/ 837 w 1332"/>
                <a:gd name="T77" fmla="*/ 608 h 2461"/>
                <a:gd name="T78" fmla="*/ 735 w 1332"/>
                <a:gd name="T79" fmla="*/ 504 h 2461"/>
                <a:gd name="T80" fmla="*/ 618 w 1332"/>
                <a:gd name="T81" fmla="*/ 417 h 2461"/>
                <a:gd name="T82" fmla="*/ 497 w 1332"/>
                <a:gd name="T83" fmla="*/ 318 h 2461"/>
                <a:gd name="T84" fmla="*/ 370 w 1332"/>
                <a:gd name="T85" fmla="*/ 206 h 2461"/>
                <a:gd name="T86" fmla="*/ 231 w 1332"/>
                <a:gd name="T87" fmla="*/ 112 h 2461"/>
                <a:gd name="T88" fmla="*/ 79 w 1332"/>
                <a:gd name="T89" fmla="*/ 35 h 2461"/>
                <a:gd name="T90" fmla="*/ 53 w 1332"/>
                <a:gd name="T91" fmla="*/ 1 h 2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2" h="2461">
                  <a:moveTo>
                    <a:pt x="108" y="0"/>
                  </a:moveTo>
                  <a:lnTo>
                    <a:pt x="199" y="3"/>
                  </a:lnTo>
                  <a:lnTo>
                    <a:pt x="289" y="13"/>
                  </a:lnTo>
                  <a:lnTo>
                    <a:pt x="376" y="30"/>
                  </a:lnTo>
                  <a:lnTo>
                    <a:pt x="461" y="53"/>
                  </a:lnTo>
                  <a:lnTo>
                    <a:pt x="544" y="80"/>
                  </a:lnTo>
                  <a:lnTo>
                    <a:pt x="624" y="114"/>
                  </a:lnTo>
                  <a:lnTo>
                    <a:pt x="701" y="154"/>
                  </a:lnTo>
                  <a:lnTo>
                    <a:pt x="774" y="199"/>
                  </a:lnTo>
                  <a:lnTo>
                    <a:pt x="844" y="248"/>
                  </a:lnTo>
                  <a:lnTo>
                    <a:pt x="910" y="302"/>
                  </a:lnTo>
                  <a:lnTo>
                    <a:pt x="974" y="361"/>
                  </a:lnTo>
                  <a:lnTo>
                    <a:pt x="1032" y="423"/>
                  </a:lnTo>
                  <a:lnTo>
                    <a:pt x="1085" y="490"/>
                  </a:lnTo>
                  <a:lnTo>
                    <a:pt x="1135" y="560"/>
                  </a:lnTo>
                  <a:lnTo>
                    <a:pt x="1179" y="635"/>
                  </a:lnTo>
                  <a:lnTo>
                    <a:pt x="1218" y="711"/>
                  </a:lnTo>
                  <a:lnTo>
                    <a:pt x="1252" y="793"/>
                  </a:lnTo>
                  <a:lnTo>
                    <a:pt x="1280" y="875"/>
                  </a:lnTo>
                  <a:lnTo>
                    <a:pt x="1302" y="961"/>
                  </a:lnTo>
                  <a:lnTo>
                    <a:pt x="1318" y="1049"/>
                  </a:lnTo>
                  <a:lnTo>
                    <a:pt x="1328" y="1139"/>
                  </a:lnTo>
                  <a:lnTo>
                    <a:pt x="1332" y="1230"/>
                  </a:lnTo>
                  <a:lnTo>
                    <a:pt x="1328" y="1322"/>
                  </a:lnTo>
                  <a:lnTo>
                    <a:pt x="1318" y="1412"/>
                  </a:lnTo>
                  <a:lnTo>
                    <a:pt x="1302" y="1501"/>
                  </a:lnTo>
                  <a:lnTo>
                    <a:pt x="1280" y="1586"/>
                  </a:lnTo>
                  <a:lnTo>
                    <a:pt x="1252" y="1669"/>
                  </a:lnTo>
                  <a:lnTo>
                    <a:pt x="1218" y="1749"/>
                  </a:lnTo>
                  <a:lnTo>
                    <a:pt x="1179" y="1826"/>
                  </a:lnTo>
                  <a:lnTo>
                    <a:pt x="1135" y="1901"/>
                  </a:lnTo>
                  <a:lnTo>
                    <a:pt x="1085" y="1971"/>
                  </a:lnTo>
                  <a:lnTo>
                    <a:pt x="1032" y="2038"/>
                  </a:lnTo>
                  <a:lnTo>
                    <a:pt x="974" y="2100"/>
                  </a:lnTo>
                  <a:lnTo>
                    <a:pt x="910" y="2159"/>
                  </a:lnTo>
                  <a:lnTo>
                    <a:pt x="844" y="2213"/>
                  </a:lnTo>
                  <a:lnTo>
                    <a:pt x="774" y="2262"/>
                  </a:lnTo>
                  <a:lnTo>
                    <a:pt x="701" y="2307"/>
                  </a:lnTo>
                  <a:lnTo>
                    <a:pt x="624" y="2347"/>
                  </a:lnTo>
                  <a:lnTo>
                    <a:pt x="544" y="2381"/>
                  </a:lnTo>
                  <a:lnTo>
                    <a:pt x="461" y="2409"/>
                  </a:lnTo>
                  <a:lnTo>
                    <a:pt x="376" y="2431"/>
                  </a:lnTo>
                  <a:lnTo>
                    <a:pt x="289" y="2448"/>
                  </a:lnTo>
                  <a:lnTo>
                    <a:pt x="199" y="2457"/>
                  </a:lnTo>
                  <a:lnTo>
                    <a:pt x="108" y="2461"/>
                  </a:lnTo>
                  <a:lnTo>
                    <a:pt x="53" y="2460"/>
                  </a:lnTo>
                  <a:lnTo>
                    <a:pt x="0" y="2455"/>
                  </a:lnTo>
                  <a:lnTo>
                    <a:pt x="79" y="2426"/>
                  </a:lnTo>
                  <a:lnTo>
                    <a:pt x="157" y="2390"/>
                  </a:lnTo>
                  <a:lnTo>
                    <a:pt x="231" y="2349"/>
                  </a:lnTo>
                  <a:lnTo>
                    <a:pt x="303" y="2304"/>
                  </a:lnTo>
                  <a:lnTo>
                    <a:pt x="370" y="2255"/>
                  </a:lnTo>
                  <a:lnTo>
                    <a:pt x="436" y="2201"/>
                  </a:lnTo>
                  <a:lnTo>
                    <a:pt x="497" y="2143"/>
                  </a:lnTo>
                  <a:lnTo>
                    <a:pt x="554" y="2082"/>
                  </a:lnTo>
                  <a:lnTo>
                    <a:pt x="618" y="2044"/>
                  </a:lnTo>
                  <a:lnTo>
                    <a:pt x="678" y="2003"/>
                  </a:lnTo>
                  <a:lnTo>
                    <a:pt x="735" y="1958"/>
                  </a:lnTo>
                  <a:lnTo>
                    <a:pt x="788" y="1907"/>
                  </a:lnTo>
                  <a:lnTo>
                    <a:pt x="837" y="1852"/>
                  </a:lnTo>
                  <a:lnTo>
                    <a:pt x="883" y="1795"/>
                  </a:lnTo>
                  <a:lnTo>
                    <a:pt x="924" y="1734"/>
                  </a:lnTo>
                  <a:lnTo>
                    <a:pt x="960" y="1669"/>
                  </a:lnTo>
                  <a:lnTo>
                    <a:pt x="991" y="1603"/>
                  </a:lnTo>
                  <a:lnTo>
                    <a:pt x="1017" y="1532"/>
                  </a:lnTo>
                  <a:lnTo>
                    <a:pt x="1038" y="1460"/>
                  </a:lnTo>
                  <a:lnTo>
                    <a:pt x="1053" y="1386"/>
                  </a:lnTo>
                  <a:lnTo>
                    <a:pt x="1062" y="1309"/>
                  </a:lnTo>
                  <a:lnTo>
                    <a:pt x="1065" y="1230"/>
                  </a:lnTo>
                  <a:lnTo>
                    <a:pt x="1062" y="1152"/>
                  </a:lnTo>
                  <a:lnTo>
                    <a:pt x="1053" y="1075"/>
                  </a:lnTo>
                  <a:lnTo>
                    <a:pt x="1038" y="1001"/>
                  </a:lnTo>
                  <a:lnTo>
                    <a:pt x="1017" y="928"/>
                  </a:lnTo>
                  <a:lnTo>
                    <a:pt x="991" y="858"/>
                  </a:lnTo>
                  <a:lnTo>
                    <a:pt x="960" y="791"/>
                  </a:lnTo>
                  <a:lnTo>
                    <a:pt x="924" y="727"/>
                  </a:lnTo>
                  <a:lnTo>
                    <a:pt x="883" y="665"/>
                  </a:lnTo>
                  <a:lnTo>
                    <a:pt x="837" y="608"/>
                  </a:lnTo>
                  <a:lnTo>
                    <a:pt x="788" y="554"/>
                  </a:lnTo>
                  <a:lnTo>
                    <a:pt x="735" y="504"/>
                  </a:lnTo>
                  <a:lnTo>
                    <a:pt x="678" y="458"/>
                  </a:lnTo>
                  <a:lnTo>
                    <a:pt x="618" y="417"/>
                  </a:lnTo>
                  <a:lnTo>
                    <a:pt x="554" y="379"/>
                  </a:lnTo>
                  <a:lnTo>
                    <a:pt x="497" y="318"/>
                  </a:lnTo>
                  <a:lnTo>
                    <a:pt x="436" y="260"/>
                  </a:lnTo>
                  <a:lnTo>
                    <a:pt x="370" y="206"/>
                  </a:lnTo>
                  <a:lnTo>
                    <a:pt x="303" y="157"/>
                  </a:lnTo>
                  <a:lnTo>
                    <a:pt x="231" y="112"/>
                  </a:lnTo>
                  <a:lnTo>
                    <a:pt x="157" y="71"/>
                  </a:lnTo>
                  <a:lnTo>
                    <a:pt x="79" y="35"/>
                  </a:lnTo>
                  <a:lnTo>
                    <a:pt x="0" y="6"/>
                  </a:lnTo>
                  <a:lnTo>
                    <a:pt x="53" y="1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FDB47DA3-FED9-4D7A-969C-3B5C028E9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" y="278"/>
              <a:ext cx="223" cy="410"/>
            </a:xfrm>
            <a:custGeom>
              <a:avLst/>
              <a:gdLst>
                <a:gd name="T0" fmla="*/ 201 w 1333"/>
                <a:gd name="T1" fmla="*/ 3 h 2461"/>
                <a:gd name="T2" fmla="*/ 378 w 1333"/>
                <a:gd name="T3" fmla="*/ 30 h 2461"/>
                <a:gd name="T4" fmla="*/ 546 w 1333"/>
                <a:gd name="T5" fmla="*/ 80 h 2461"/>
                <a:gd name="T6" fmla="*/ 702 w 1333"/>
                <a:gd name="T7" fmla="*/ 154 h 2461"/>
                <a:gd name="T8" fmla="*/ 846 w 1333"/>
                <a:gd name="T9" fmla="*/ 248 h 2461"/>
                <a:gd name="T10" fmla="*/ 974 w 1333"/>
                <a:gd name="T11" fmla="*/ 361 h 2461"/>
                <a:gd name="T12" fmla="*/ 1087 w 1333"/>
                <a:gd name="T13" fmla="*/ 490 h 2461"/>
                <a:gd name="T14" fmla="*/ 1181 w 1333"/>
                <a:gd name="T15" fmla="*/ 635 h 2461"/>
                <a:gd name="T16" fmla="*/ 1254 w 1333"/>
                <a:gd name="T17" fmla="*/ 791 h 2461"/>
                <a:gd name="T18" fmla="*/ 1304 w 1333"/>
                <a:gd name="T19" fmla="*/ 960 h 2461"/>
                <a:gd name="T20" fmla="*/ 1330 w 1333"/>
                <a:gd name="T21" fmla="*/ 1139 h 2461"/>
                <a:gd name="T22" fmla="*/ 1330 w 1333"/>
                <a:gd name="T23" fmla="*/ 1322 h 2461"/>
                <a:gd name="T24" fmla="*/ 1304 w 1333"/>
                <a:gd name="T25" fmla="*/ 1501 h 2461"/>
                <a:gd name="T26" fmla="*/ 1254 w 1333"/>
                <a:gd name="T27" fmla="*/ 1668 h 2461"/>
                <a:gd name="T28" fmla="*/ 1181 w 1333"/>
                <a:gd name="T29" fmla="*/ 1826 h 2461"/>
                <a:gd name="T30" fmla="*/ 1087 w 1333"/>
                <a:gd name="T31" fmla="*/ 1971 h 2461"/>
                <a:gd name="T32" fmla="*/ 974 w 1333"/>
                <a:gd name="T33" fmla="*/ 2100 h 2461"/>
                <a:gd name="T34" fmla="*/ 846 w 1333"/>
                <a:gd name="T35" fmla="*/ 2213 h 2461"/>
                <a:gd name="T36" fmla="*/ 702 w 1333"/>
                <a:gd name="T37" fmla="*/ 2307 h 2461"/>
                <a:gd name="T38" fmla="*/ 546 w 1333"/>
                <a:gd name="T39" fmla="*/ 2381 h 2461"/>
                <a:gd name="T40" fmla="*/ 378 w 1333"/>
                <a:gd name="T41" fmla="*/ 2431 h 2461"/>
                <a:gd name="T42" fmla="*/ 201 w 1333"/>
                <a:gd name="T43" fmla="*/ 2457 h 2461"/>
                <a:gd name="T44" fmla="*/ 55 w 1333"/>
                <a:gd name="T45" fmla="*/ 2460 h 2461"/>
                <a:gd name="T46" fmla="*/ 81 w 1333"/>
                <a:gd name="T47" fmla="*/ 2426 h 2461"/>
                <a:gd name="T48" fmla="*/ 233 w 1333"/>
                <a:gd name="T49" fmla="*/ 2349 h 2461"/>
                <a:gd name="T50" fmla="*/ 372 w 1333"/>
                <a:gd name="T51" fmla="*/ 2255 h 2461"/>
                <a:gd name="T52" fmla="*/ 499 w 1333"/>
                <a:gd name="T53" fmla="*/ 2143 h 2461"/>
                <a:gd name="T54" fmla="*/ 620 w 1333"/>
                <a:gd name="T55" fmla="*/ 2044 h 2461"/>
                <a:gd name="T56" fmla="*/ 737 w 1333"/>
                <a:gd name="T57" fmla="*/ 1958 h 2461"/>
                <a:gd name="T58" fmla="*/ 839 w 1333"/>
                <a:gd name="T59" fmla="*/ 1852 h 2461"/>
                <a:gd name="T60" fmla="*/ 925 w 1333"/>
                <a:gd name="T61" fmla="*/ 1734 h 2461"/>
                <a:gd name="T62" fmla="*/ 993 w 1333"/>
                <a:gd name="T63" fmla="*/ 1603 h 2461"/>
                <a:gd name="T64" fmla="*/ 1040 w 1333"/>
                <a:gd name="T65" fmla="*/ 1460 h 2461"/>
                <a:gd name="T66" fmla="*/ 1064 w 1333"/>
                <a:gd name="T67" fmla="*/ 1309 h 2461"/>
                <a:gd name="T68" fmla="*/ 1064 w 1333"/>
                <a:gd name="T69" fmla="*/ 1152 h 2461"/>
                <a:gd name="T70" fmla="*/ 1040 w 1333"/>
                <a:gd name="T71" fmla="*/ 1001 h 2461"/>
                <a:gd name="T72" fmla="*/ 993 w 1333"/>
                <a:gd name="T73" fmla="*/ 858 h 2461"/>
                <a:gd name="T74" fmla="*/ 925 w 1333"/>
                <a:gd name="T75" fmla="*/ 727 h 2461"/>
                <a:gd name="T76" fmla="*/ 839 w 1333"/>
                <a:gd name="T77" fmla="*/ 608 h 2461"/>
                <a:gd name="T78" fmla="*/ 737 w 1333"/>
                <a:gd name="T79" fmla="*/ 504 h 2461"/>
                <a:gd name="T80" fmla="*/ 620 w 1333"/>
                <a:gd name="T81" fmla="*/ 417 h 2461"/>
                <a:gd name="T82" fmla="*/ 499 w 1333"/>
                <a:gd name="T83" fmla="*/ 318 h 2461"/>
                <a:gd name="T84" fmla="*/ 372 w 1333"/>
                <a:gd name="T85" fmla="*/ 206 h 2461"/>
                <a:gd name="T86" fmla="*/ 233 w 1333"/>
                <a:gd name="T87" fmla="*/ 112 h 2461"/>
                <a:gd name="T88" fmla="*/ 81 w 1333"/>
                <a:gd name="T89" fmla="*/ 35 h 2461"/>
                <a:gd name="T90" fmla="*/ 55 w 1333"/>
                <a:gd name="T91" fmla="*/ 1 h 2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3" h="2461">
                  <a:moveTo>
                    <a:pt x="109" y="0"/>
                  </a:moveTo>
                  <a:lnTo>
                    <a:pt x="201" y="3"/>
                  </a:lnTo>
                  <a:lnTo>
                    <a:pt x="290" y="13"/>
                  </a:lnTo>
                  <a:lnTo>
                    <a:pt x="378" y="30"/>
                  </a:lnTo>
                  <a:lnTo>
                    <a:pt x="463" y="53"/>
                  </a:lnTo>
                  <a:lnTo>
                    <a:pt x="546" y="80"/>
                  </a:lnTo>
                  <a:lnTo>
                    <a:pt x="625" y="114"/>
                  </a:lnTo>
                  <a:lnTo>
                    <a:pt x="702" y="154"/>
                  </a:lnTo>
                  <a:lnTo>
                    <a:pt x="776" y="199"/>
                  </a:lnTo>
                  <a:lnTo>
                    <a:pt x="846" y="248"/>
                  </a:lnTo>
                  <a:lnTo>
                    <a:pt x="912" y="302"/>
                  </a:lnTo>
                  <a:lnTo>
                    <a:pt x="974" y="361"/>
                  </a:lnTo>
                  <a:lnTo>
                    <a:pt x="1033" y="423"/>
                  </a:lnTo>
                  <a:lnTo>
                    <a:pt x="1087" y="490"/>
                  </a:lnTo>
                  <a:lnTo>
                    <a:pt x="1136" y="560"/>
                  </a:lnTo>
                  <a:lnTo>
                    <a:pt x="1181" y="635"/>
                  </a:lnTo>
                  <a:lnTo>
                    <a:pt x="1220" y="711"/>
                  </a:lnTo>
                  <a:lnTo>
                    <a:pt x="1254" y="791"/>
                  </a:lnTo>
                  <a:lnTo>
                    <a:pt x="1282" y="875"/>
                  </a:lnTo>
                  <a:lnTo>
                    <a:pt x="1304" y="960"/>
                  </a:lnTo>
                  <a:lnTo>
                    <a:pt x="1320" y="1049"/>
                  </a:lnTo>
                  <a:lnTo>
                    <a:pt x="1330" y="1139"/>
                  </a:lnTo>
                  <a:lnTo>
                    <a:pt x="1333" y="1230"/>
                  </a:lnTo>
                  <a:lnTo>
                    <a:pt x="1330" y="1322"/>
                  </a:lnTo>
                  <a:lnTo>
                    <a:pt x="1320" y="1412"/>
                  </a:lnTo>
                  <a:lnTo>
                    <a:pt x="1304" y="1501"/>
                  </a:lnTo>
                  <a:lnTo>
                    <a:pt x="1282" y="1586"/>
                  </a:lnTo>
                  <a:lnTo>
                    <a:pt x="1254" y="1668"/>
                  </a:lnTo>
                  <a:lnTo>
                    <a:pt x="1220" y="1749"/>
                  </a:lnTo>
                  <a:lnTo>
                    <a:pt x="1181" y="1826"/>
                  </a:lnTo>
                  <a:lnTo>
                    <a:pt x="1136" y="1901"/>
                  </a:lnTo>
                  <a:lnTo>
                    <a:pt x="1087" y="1971"/>
                  </a:lnTo>
                  <a:lnTo>
                    <a:pt x="1033" y="2038"/>
                  </a:lnTo>
                  <a:lnTo>
                    <a:pt x="974" y="2100"/>
                  </a:lnTo>
                  <a:lnTo>
                    <a:pt x="912" y="2159"/>
                  </a:lnTo>
                  <a:lnTo>
                    <a:pt x="846" y="2213"/>
                  </a:lnTo>
                  <a:lnTo>
                    <a:pt x="776" y="2262"/>
                  </a:lnTo>
                  <a:lnTo>
                    <a:pt x="702" y="2307"/>
                  </a:lnTo>
                  <a:lnTo>
                    <a:pt x="625" y="2347"/>
                  </a:lnTo>
                  <a:lnTo>
                    <a:pt x="546" y="2381"/>
                  </a:lnTo>
                  <a:lnTo>
                    <a:pt x="463" y="2408"/>
                  </a:lnTo>
                  <a:lnTo>
                    <a:pt x="378" y="2431"/>
                  </a:lnTo>
                  <a:lnTo>
                    <a:pt x="290" y="2448"/>
                  </a:lnTo>
                  <a:lnTo>
                    <a:pt x="201" y="2457"/>
                  </a:lnTo>
                  <a:lnTo>
                    <a:pt x="109" y="2461"/>
                  </a:lnTo>
                  <a:lnTo>
                    <a:pt x="55" y="2460"/>
                  </a:lnTo>
                  <a:lnTo>
                    <a:pt x="0" y="2455"/>
                  </a:lnTo>
                  <a:lnTo>
                    <a:pt x="81" y="2426"/>
                  </a:lnTo>
                  <a:lnTo>
                    <a:pt x="158" y="2390"/>
                  </a:lnTo>
                  <a:lnTo>
                    <a:pt x="233" y="2349"/>
                  </a:lnTo>
                  <a:lnTo>
                    <a:pt x="305" y="2304"/>
                  </a:lnTo>
                  <a:lnTo>
                    <a:pt x="372" y="2255"/>
                  </a:lnTo>
                  <a:lnTo>
                    <a:pt x="438" y="2201"/>
                  </a:lnTo>
                  <a:lnTo>
                    <a:pt x="499" y="2143"/>
                  </a:lnTo>
                  <a:lnTo>
                    <a:pt x="557" y="2082"/>
                  </a:lnTo>
                  <a:lnTo>
                    <a:pt x="620" y="2044"/>
                  </a:lnTo>
                  <a:lnTo>
                    <a:pt x="680" y="2003"/>
                  </a:lnTo>
                  <a:lnTo>
                    <a:pt x="737" y="1958"/>
                  </a:lnTo>
                  <a:lnTo>
                    <a:pt x="790" y="1907"/>
                  </a:lnTo>
                  <a:lnTo>
                    <a:pt x="839" y="1852"/>
                  </a:lnTo>
                  <a:lnTo>
                    <a:pt x="885" y="1795"/>
                  </a:lnTo>
                  <a:lnTo>
                    <a:pt x="925" y="1734"/>
                  </a:lnTo>
                  <a:lnTo>
                    <a:pt x="961" y="1669"/>
                  </a:lnTo>
                  <a:lnTo>
                    <a:pt x="993" y="1603"/>
                  </a:lnTo>
                  <a:lnTo>
                    <a:pt x="1019" y="1532"/>
                  </a:lnTo>
                  <a:lnTo>
                    <a:pt x="1040" y="1460"/>
                  </a:lnTo>
                  <a:lnTo>
                    <a:pt x="1055" y="1386"/>
                  </a:lnTo>
                  <a:lnTo>
                    <a:pt x="1064" y="1309"/>
                  </a:lnTo>
                  <a:lnTo>
                    <a:pt x="1067" y="1230"/>
                  </a:lnTo>
                  <a:lnTo>
                    <a:pt x="1064" y="1152"/>
                  </a:lnTo>
                  <a:lnTo>
                    <a:pt x="1055" y="1075"/>
                  </a:lnTo>
                  <a:lnTo>
                    <a:pt x="1040" y="1001"/>
                  </a:lnTo>
                  <a:lnTo>
                    <a:pt x="1019" y="928"/>
                  </a:lnTo>
                  <a:lnTo>
                    <a:pt x="993" y="858"/>
                  </a:lnTo>
                  <a:lnTo>
                    <a:pt x="961" y="791"/>
                  </a:lnTo>
                  <a:lnTo>
                    <a:pt x="925" y="727"/>
                  </a:lnTo>
                  <a:lnTo>
                    <a:pt x="885" y="665"/>
                  </a:lnTo>
                  <a:lnTo>
                    <a:pt x="839" y="608"/>
                  </a:lnTo>
                  <a:lnTo>
                    <a:pt x="790" y="554"/>
                  </a:lnTo>
                  <a:lnTo>
                    <a:pt x="737" y="504"/>
                  </a:lnTo>
                  <a:lnTo>
                    <a:pt x="680" y="458"/>
                  </a:lnTo>
                  <a:lnTo>
                    <a:pt x="620" y="417"/>
                  </a:lnTo>
                  <a:lnTo>
                    <a:pt x="557" y="379"/>
                  </a:lnTo>
                  <a:lnTo>
                    <a:pt x="499" y="318"/>
                  </a:lnTo>
                  <a:lnTo>
                    <a:pt x="438" y="260"/>
                  </a:lnTo>
                  <a:lnTo>
                    <a:pt x="372" y="206"/>
                  </a:lnTo>
                  <a:lnTo>
                    <a:pt x="305" y="157"/>
                  </a:lnTo>
                  <a:lnTo>
                    <a:pt x="233" y="112"/>
                  </a:lnTo>
                  <a:lnTo>
                    <a:pt x="158" y="71"/>
                  </a:lnTo>
                  <a:lnTo>
                    <a:pt x="81" y="35"/>
                  </a:lnTo>
                  <a:lnTo>
                    <a:pt x="0" y="6"/>
                  </a:lnTo>
                  <a:lnTo>
                    <a:pt x="55" y="1"/>
                  </a:lnTo>
                  <a:lnTo>
                    <a:pt x="1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8CC22EA-5811-40DE-90F0-273048DE12D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99428" y="3321424"/>
            <a:ext cx="336305" cy="337952"/>
            <a:chOff x="-388" y="78"/>
            <a:chExt cx="817" cy="821"/>
          </a:xfrm>
          <a:solidFill>
            <a:srgbClr val="4D84BC"/>
          </a:solidFill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D6D27D66-30B4-48B4-8908-1DCEC4D45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8" y="78"/>
              <a:ext cx="817" cy="821"/>
            </a:xfrm>
            <a:custGeom>
              <a:avLst/>
              <a:gdLst>
                <a:gd name="T0" fmla="*/ 220 w 3269"/>
                <a:gd name="T1" fmla="*/ 0 h 3285"/>
                <a:gd name="T2" fmla="*/ 346 w 3269"/>
                <a:gd name="T3" fmla="*/ 235 h 3285"/>
                <a:gd name="T4" fmla="*/ 385 w 3269"/>
                <a:gd name="T5" fmla="*/ 244 h 3285"/>
                <a:gd name="T6" fmla="*/ 415 w 3269"/>
                <a:gd name="T7" fmla="*/ 268 h 3285"/>
                <a:gd name="T8" fmla="*/ 432 w 3269"/>
                <a:gd name="T9" fmla="*/ 302 h 3285"/>
                <a:gd name="T10" fmla="*/ 432 w 3269"/>
                <a:gd name="T11" fmla="*/ 343 h 3285"/>
                <a:gd name="T12" fmla="*/ 415 w 3269"/>
                <a:gd name="T13" fmla="*/ 378 h 3285"/>
                <a:gd name="T14" fmla="*/ 385 w 3269"/>
                <a:gd name="T15" fmla="*/ 402 h 3285"/>
                <a:gd name="T16" fmla="*/ 346 w 3269"/>
                <a:gd name="T17" fmla="*/ 411 h 3285"/>
                <a:gd name="T18" fmla="*/ 220 w 3269"/>
                <a:gd name="T19" fmla="*/ 804 h 3285"/>
                <a:gd name="T20" fmla="*/ 366 w 3269"/>
                <a:gd name="T21" fmla="*/ 806 h 3285"/>
                <a:gd name="T22" fmla="*/ 401 w 3269"/>
                <a:gd name="T23" fmla="*/ 823 h 3285"/>
                <a:gd name="T24" fmla="*/ 426 w 3269"/>
                <a:gd name="T25" fmla="*/ 853 h 3285"/>
                <a:gd name="T26" fmla="*/ 434 w 3269"/>
                <a:gd name="T27" fmla="*/ 892 h 3285"/>
                <a:gd name="T28" fmla="*/ 426 w 3269"/>
                <a:gd name="T29" fmla="*/ 930 h 3285"/>
                <a:gd name="T30" fmla="*/ 401 w 3269"/>
                <a:gd name="T31" fmla="*/ 961 h 3285"/>
                <a:gd name="T32" fmla="*/ 366 w 3269"/>
                <a:gd name="T33" fmla="*/ 978 h 3285"/>
                <a:gd name="T34" fmla="*/ 220 w 3269"/>
                <a:gd name="T35" fmla="*/ 980 h 3285"/>
                <a:gd name="T36" fmla="*/ 346 w 3269"/>
                <a:gd name="T37" fmla="*/ 1373 h 3285"/>
                <a:gd name="T38" fmla="*/ 385 w 3269"/>
                <a:gd name="T39" fmla="*/ 1382 h 3285"/>
                <a:gd name="T40" fmla="*/ 415 w 3269"/>
                <a:gd name="T41" fmla="*/ 1405 h 3285"/>
                <a:gd name="T42" fmla="*/ 432 w 3269"/>
                <a:gd name="T43" fmla="*/ 1441 h 3285"/>
                <a:gd name="T44" fmla="*/ 432 w 3269"/>
                <a:gd name="T45" fmla="*/ 1481 h 3285"/>
                <a:gd name="T46" fmla="*/ 415 w 3269"/>
                <a:gd name="T47" fmla="*/ 1516 h 3285"/>
                <a:gd name="T48" fmla="*/ 385 w 3269"/>
                <a:gd name="T49" fmla="*/ 1540 h 3285"/>
                <a:gd name="T50" fmla="*/ 346 w 3269"/>
                <a:gd name="T51" fmla="*/ 1549 h 3285"/>
                <a:gd name="T52" fmla="*/ 220 w 3269"/>
                <a:gd name="T53" fmla="*/ 1941 h 3285"/>
                <a:gd name="T54" fmla="*/ 366 w 3269"/>
                <a:gd name="T55" fmla="*/ 1944 h 3285"/>
                <a:gd name="T56" fmla="*/ 401 w 3269"/>
                <a:gd name="T57" fmla="*/ 1961 h 3285"/>
                <a:gd name="T58" fmla="*/ 426 w 3269"/>
                <a:gd name="T59" fmla="*/ 1991 h 3285"/>
                <a:gd name="T60" fmla="*/ 434 w 3269"/>
                <a:gd name="T61" fmla="*/ 2030 h 3285"/>
                <a:gd name="T62" fmla="*/ 426 w 3269"/>
                <a:gd name="T63" fmla="*/ 2069 h 3285"/>
                <a:gd name="T64" fmla="*/ 401 w 3269"/>
                <a:gd name="T65" fmla="*/ 2099 h 3285"/>
                <a:gd name="T66" fmla="*/ 366 w 3269"/>
                <a:gd name="T67" fmla="*/ 2115 h 3285"/>
                <a:gd name="T68" fmla="*/ 220 w 3269"/>
                <a:gd name="T69" fmla="*/ 2118 h 3285"/>
                <a:gd name="T70" fmla="*/ 346 w 3269"/>
                <a:gd name="T71" fmla="*/ 2510 h 3285"/>
                <a:gd name="T72" fmla="*/ 385 w 3269"/>
                <a:gd name="T73" fmla="*/ 2519 h 3285"/>
                <a:gd name="T74" fmla="*/ 415 w 3269"/>
                <a:gd name="T75" fmla="*/ 2544 h 3285"/>
                <a:gd name="T76" fmla="*/ 432 w 3269"/>
                <a:gd name="T77" fmla="*/ 2578 h 3285"/>
                <a:gd name="T78" fmla="*/ 432 w 3269"/>
                <a:gd name="T79" fmla="*/ 2618 h 3285"/>
                <a:gd name="T80" fmla="*/ 415 w 3269"/>
                <a:gd name="T81" fmla="*/ 2654 h 3285"/>
                <a:gd name="T82" fmla="*/ 385 w 3269"/>
                <a:gd name="T83" fmla="*/ 2678 h 3285"/>
                <a:gd name="T84" fmla="*/ 346 w 3269"/>
                <a:gd name="T85" fmla="*/ 2686 h 3285"/>
                <a:gd name="T86" fmla="*/ 220 w 3269"/>
                <a:gd name="T87" fmla="*/ 3064 h 3285"/>
                <a:gd name="T88" fmla="*/ 3269 w 3269"/>
                <a:gd name="T89" fmla="*/ 3285 h 3285"/>
                <a:gd name="T90" fmla="*/ 0 w 3269"/>
                <a:gd name="T91" fmla="*/ 0 h 3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69" h="3285">
                  <a:moveTo>
                    <a:pt x="0" y="0"/>
                  </a:moveTo>
                  <a:lnTo>
                    <a:pt x="220" y="0"/>
                  </a:lnTo>
                  <a:lnTo>
                    <a:pt x="220" y="235"/>
                  </a:lnTo>
                  <a:lnTo>
                    <a:pt x="346" y="235"/>
                  </a:lnTo>
                  <a:lnTo>
                    <a:pt x="366" y="237"/>
                  </a:lnTo>
                  <a:lnTo>
                    <a:pt x="385" y="244"/>
                  </a:lnTo>
                  <a:lnTo>
                    <a:pt x="401" y="254"/>
                  </a:lnTo>
                  <a:lnTo>
                    <a:pt x="415" y="268"/>
                  </a:lnTo>
                  <a:lnTo>
                    <a:pt x="426" y="284"/>
                  </a:lnTo>
                  <a:lnTo>
                    <a:pt x="432" y="302"/>
                  </a:lnTo>
                  <a:lnTo>
                    <a:pt x="434" y="323"/>
                  </a:lnTo>
                  <a:lnTo>
                    <a:pt x="432" y="343"/>
                  </a:lnTo>
                  <a:lnTo>
                    <a:pt x="426" y="361"/>
                  </a:lnTo>
                  <a:lnTo>
                    <a:pt x="415" y="378"/>
                  </a:lnTo>
                  <a:lnTo>
                    <a:pt x="401" y="391"/>
                  </a:lnTo>
                  <a:lnTo>
                    <a:pt x="385" y="402"/>
                  </a:lnTo>
                  <a:lnTo>
                    <a:pt x="366" y="409"/>
                  </a:lnTo>
                  <a:lnTo>
                    <a:pt x="346" y="411"/>
                  </a:lnTo>
                  <a:lnTo>
                    <a:pt x="220" y="411"/>
                  </a:lnTo>
                  <a:lnTo>
                    <a:pt x="220" y="804"/>
                  </a:lnTo>
                  <a:lnTo>
                    <a:pt x="346" y="804"/>
                  </a:lnTo>
                  <a:lnTo>
                    <a:pt x="366" y="806"/>
                  </a:lnTo>
                  <a:lnTo>
                    <a:pt x="385" y="813"/>
                  </a:lnTo>
                  <a:lnTo>
                    <a:pt x="401" y="823"/>
                  </a:lnTo>
                  <a:lnTo>
                    <a:pt x="415" y="836"/>
                  </a:lnTo>
                  <a:lnTo>
                    <a:pt x="426" y="853"/>
                  </a:lnTo>
                  <a:lnTo>
                    <a:pt x="432" y="872"/>
                  </a:lnTo>
                  <a:lnTo>
                    <a:pt x="434" y="892"/>
                  </a:lnTo>
                  <a:lnTo>
                    <a:pt x="432" y="912"/>
                  </a:lnTo>
                  <a:lnTo>
                    <a:pt x="426" y="930"/>
                  </a:lnTo>
                  <a:lnTo>
                    <a:pt x="415" y="946"/>
                  </a:lnTo>
                  <a:lnTo>
                    <a:pt x="401" y="961"/>
                  </a:lnTo>
                  <a:lnTo>
                    <a:pt x="385" y="971"/>
                  </a:lnTo>
                  <a:lnTo>
                    <a:pt x="366" y="978"/>
                  </a:lnTo>
                  <a:lnTo>
                    <a:pt x="346" y="980"/>
                  </a:lnTo>
                  <a:lnTo>
                    <a:pt x="220" y="980"/>
                  </a:lnTo>
                  <a:lnTo>
                    <a:pt x="220" y="1373"/>
                  </a:lnTo>
                  <a:lnTo>
                    <a:pt x="346" y="1373"/>
                  </a:lnTo>
                  <a:lnTo>
                    <a:pt x="366" y="1375"/>
                  </a:lnTo>
                  <a:lnTo>
                    <a:pt x="385" y="1382"/>
                  </a:lnTo>
                  <a:lnTo>
                    <a:pt x="401" y="1392"/>
                  </a:lnTo>
                  <a:lnTo>
                    <a:pt x="415" y="1405"/>
                  </a:lnTo>
                  <a:lnTo>
                    <a:pt x="426" y="1423"/>
                  </a:lnTo>
                  <a:lnTo>
                    <a:pt x="432" y="1441"/>
                  </a:lnTo>
                  <a:lnTo>
                    <a:pt x="434" y="1461"/>
                  </a:lnTo>
                  <a:lnTo>
                    <a:pt x="432" y="1481"/>
                  </a:lnTo>
                  <a:lnTo>
                    <a:pt x="426" y="1499"/>
                  </a:lnTo>
                  <a:lnTo>
                    <a:pt x="415" y="1516"/>
                  </a:lnTo>
                  <a:lnTo>
                    <a:pt x="401" y="1530"/>
                  </a:lnTo>
                  <a:lnTo>
                    <a:pt x="385" y="1540"/>
                  </a:lnTo>
                  <a:lnTo>
                    <a:pt x="366" y="1546"/>
                  </a:lnTo>
                  <a:lnTo>
                    <a:pt x="346" y="1549"/>
                  </a:lnTo>
                  <a:lnTo>
                    <a:pt x="220" y="1549"/>
                  </a:lnTo>
                  <a:lnTo>
                    <a:pt x="220" y="1941"/>
                  </a:lnTo>
                  <a:lnTo>
                    <a:pt x="346" y="1941"/>
                  </a:lnTo>
                  <a:lnTo>
                    <a:pt x="366" y="1944"/>
                  </a:lnTo>
                  <a:lnTo>
                    <a:pt x="385" y="1950"/>
                  </a:lnTo>
                  <a:lnTo>
                    <a:pt x="401" y="1961"/>
                  </a:lnTo>
                  <a:lnTo>
                    <a:pt x="415" y="1975"/>
                  </a:lnTo>
                  <a:lnTo>
                    <a:pt x="426" y="1991"/>
                  </a:lnTo>
                  <a:lnTo>
                    <a:pt x="432" y="2010"/>
                  </a:lnTo>
                  <a:lnTo>
                    <a:pt x="434" y="2030"/>
                  </a:lnTo>
                  <a:lnTo>
                    <a:pt x="432" y="2050"/>
                  </a:lnTo>
                  <a:lnTo>
                    <a:pt x="426" y="2069"/>
                  </a:lnTo>
                  <a:lnTo>
                    <a:pt x="415" y="2085"/>
                  </a:lnTo>
                  <a:lnTo>
                    <a:pt x="401" y="2099"/>
                  </a:lnTo>
                  <a:lnTo>
                    <a:pt x="385" y="2109"/>
                  </a:lnTo>
                  <a:lnTo>
                    <a:pt x="366" y="2115"/>
                  </a:lnTo>
                  <a:lnTo>
                    <a:pt x="346" y="2118"/>
                  </a:lnTo>
                  <a:lnTo>
                    <a:pt x="220" y="2118"/>
                  </a:lnTo>
                  <a:lnTo>
                    <a:pt x="220" y="2510"/>
                  </a:lnTo>
                  <a:lnTo>
                    <a:pt x="346" y="2510"/>
                  </a:lnTo>
                  <a:lnTo>
                    <a:pt x="366" y="2513"/>
                  </a:lnTo>
                  <a:lnTo>
                    <a:pt x="385" y="2519"/>
                  </a:lnTo>
                  <a:lnTo>
                    <a:pt x="401" y="2530"/>
                  </a:lnTo>
                  <a:lnTo>
                    <a:pt x="415" y="2544"/>
                  </a:lnTo>
                  <a:lnTo>
                    <a:pt x="426" y="2560"/>
                  </a:lnTo>
                  <a:lnTo>
                    <a:pt x="432" y="2578"/>
                  </a:lnTo>
                  <a:lnTo>
                    <a:pt x="434" y="2598"/>
                  </a:lnTo>
                  <a:lnTo>
                    <a:pt x="432" y="2618"/>
                  </a:lnTo>
                  <a:lnTo>
                    <a:pt x="426" y="2638"/>
                  </a:lnTo>
                  <a:lnTo>
                    <a:pt x="415" y="2654"/>
                  </a:lnTo>
                  <a:lnTo>
                    <a:pt x="401" y="2667"/>
                  </a:lnTo>
                  <a:lnTo>
                    <a:pt x="385" y="2678"/>
                  </a:lnTo>
                  <a:lnTo>
                    <a:pt x="366" y="2684"/>
                  </a:lnTo>
                  <a:lnTo>
                    <a:pt x="346" y="2686"/>
                  </a:lnTo>
                  <a:lnTo>
                    <a:pt x="220" y="2686"/>
                  </a:lnTo>
                  <a:lnTo>
                    <a:pt x="220" y="3064"/>
                  </a:lnTo>
                  <a:lnTo>
                    <a:pt x="3269" y="3064"/>
                  </a:lnTo>
                  <a:lnTo>
                    <a:pt x="3269" y="3285"/>
                  </a:lnTo>
                  <a:lnTo>
                    <a:pt x="0" y="32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98CBC0BD-044F-4638-9FFE-52F459B1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41" y="308"/>
              <a:ext cx="632" cy="303"/>
            </a:xfrm>
            <a:custGeom>
              <a:avLst/>
              <a:gdLst>
                <a:gd name="T0" fmla="*/ 767 w 2529"/>
                <a:gd name="T1" fmla="*/ 0 h 1211"/>
                <a:gd name="T2" fmla="*/ 1884 w 2529"/>
                <a:gd name="T3" fmla="*/ 938 h 1211"/>
                <a:gd name="T4" fmla="*/ 2152 w 2529"/>
                <a:gd name="T5" fmla="*/ 488 h 1211"/>
                <a:gd name="T6" fmla="*/ 1937 w 2529"/>
                <a:gd name="T7" fmla="*/ 360 h 1211"/>
                <a:gd name="T8" fmla="*/ 2529 w 2529"/>
                <a:gd name="T9" fmla="*/ 28 h 1211"/>
                <a:gd name="T10" fmla="*/ 2519 w 2529"/>
                <a:gd name="T11" fmla="*/ 709 h 1211"/>
                <a:gd name="T12" fmla="*/ 2305 w 2529"/>
                <a:gd name="T13" fmla="*/ 580 h 1211"/>
                <a:gd name="T14" fmla="*/ 1930 w 2529"/>
                <a:gd name="T15" fmla="*/ 1211 h 1211"/>
                <a:gd name="T16" fmla="*/ 790 w 2529"/>
                <a:gd name="T17" fmla="*/ 254 h 1211"/>
                <a:gd name="T18" fmla="*/ 137 w 2529"/>
                <a:gd name="T19" fmla="*/ 1048 h 1211"/>
                <a:gd name="T20" fmla="*/ 0 w 2529"/>
                <a:gd name="T21" fmla="*/ 934 h 1211"/>
                <a:gd name="T22" fmla="*/ 767 w 2529"/>
                <a:gd name="T23" fmla="*/ 0 h 1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9" h="1211">
                  <a:moveTo>
                    <a:pt x="767" y="0"/>
                  </a:moveTo>
                  <a:lnTo>
                    <a:pt x="1884" y="938"/>
                  </a:lnTo>
                  <a:lnTo>
                    <a:pt x="2152" y="488"/>
                  </a:lnTo>
                  <a:lnTo>
                    <a:pt x="1937" y="360"/>
                  </a:lnTo>
                  <a:lnTo>
                    <a:pt x="2529" y="28"/>
                  </a:lnTo>
                  <a:lnTo>
                    <a:pt x="2519" y="709"/>
                  </a:lnTo>
                  <a:lnTo>
                    <a:pt x="2305" y="580"/>
                  </a:lnTo>
                  <a:lnTo>
                    <a:pt x="1930" y="1211"/>
                  </a:lnTo>
                  <a:lnTo>
                    <a:pt x="790" y="254"/>
                  </a:lnTo>
                  <a:lnTo>
                    <a:pt x="137" y="1048"/>
                  </a:lnTo>
                  <a:lnTo>
                    <a:pt x="0" y="934"/>
                  </a:lnTo>
                  <a:lnTo>
                    <a:pt x="7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BB79CF77-4ABA-4562-AE3B-2C079C813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" y="122"/>
              <a:ext cx="239" cy="298"/>
            </a:xfrm>
            <a:custGeom>
              <a:avLst/>
              <a:gdLst>
                <a:gd name="T0" fmla="*/ 956 w 956"/>
                <a:gd name="T1" fmla="*/ 0 h 1193"/>
                <a:gd name="T2" fmla="*/ 861 w 956"/>
                <a:gd name="T3" fmla="*/ 673 h 1193"/>
                <a:gd name="T4" fmla="*/ 665 w 956"/>
                <a:gd name="T5" fmla="*/ 520 h 1193"/>
                <a:gd name="T6" fmla="*/ 141 w 956"/>
                <a:gd name="T7" fmla="*/ 1193 h 1193"/>
                <a:gd name="T8" fmla="*/ 0 w 956"/>
                <a:gd name="T9" fmla="*/ 1082 h 1193"/>
                <a:gd name="T10" fmla="*/ 524 w 956"/>
                <a:gd name="T11" fmla="*/ 409 h 1193"/>
                <a:gd name="T12" fmla="*/ 328 w 956"/>
                <a:gd name="T13" fmla="*/ 254 h 1193"/>
                <a:gd name="T14" fmla="*/ 956 w 956"/>
                <a:gd name="T15" fmla="*/ 0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56" h="1193">
                  <a:moveTo>
                    <a:pt x="956" y="0"/>
                  </a:moveTo>
                  <a:lnTo>
                    <a:pt x="861" y="673"/>
                  </a:lnTo>
                  <a:lnTo>
                    <a:pt x="665" y="520"/>
                  </a:lnTo>
                  <a:lnTo>
                    <a:pt x="141" y="1193"/>
                  </a:lnTo>
                  <a:lnTo>
                    <a:pt x="0" y="1082"/>
                  </a:lnTo>
                  <a:lnTo>
                    <a:pt x="524" y="409"/>
                  </a:lnTo>
                  <a:lnTo>
                    <a:pt x="328" y="254"/>
                  </a:lnTo>
                  <a:lnTo>
                    <a:pt x="9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C9B4DA81-C990-4241-8D5A-7ABF3CADE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5" y="504"/>
              <a:ext cx="291" cy="227"/>
            </a:xfrm>
            <a:custGeom>
              <a:avLst/>
              <a:gdLst>
                <a:gd name="T0" fmla="*/ 1019 w 1162"/>
                <a:gd name="T1" fmla="*/ 0 h 907"/>
                <a:gd name="T2" fmla="*/ 1162 w 1162"/>
                <a:gd name="T3" fmla="*/ 109 h 907"/>
                <a:gd name="T4" fmla="*/ 808 w 1162"/>
                <a:gd name="T5" fmla="*/ 574 h 907"/>
                <a:gd name="T6" fmla="*/ 578 w 1162"/>
                <a:gd name="T7" fmla="*/ 342 h 907"/>
                <a:gd name="T8" fmla="*/ 142 w 1162"/>
                <a:gd name="T9" fmla="*/ 907 h 907"/>
                <a:gd name="T10" fmla="*/ 0 w 1162"/>
                <a:gd name="T11" fmla="*/ 798 h 907"/>
                <a:gd name="T12" fmla="*/ 561 w 1162"/>
                <a:gd name="T13" fmla="*/ 71 h 907"/>
                <a:gd name="T14" fmla="*/ 790 w 1162"/>
                <a:gd name="T15" fmla="*/ 302 h 907"/>
                <a:gd name="T16" fmla="*/ 1019 w 1162"/>
                <a:gd name="T1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2" h="907">
                  <a:moveTo>
                    <a:pt x="1019" y="0"/>
                  </a:moveTo>
                  <a:lnTo>
                    <a:pt x="1162" y="109"/>
                  </a:lnTo>
                  <a:lnTo>
                    <a:pt x="808" y="574"/>
                  </a:lnTo>
                  <a:lnTo>
                    <a:pt x="578" y="342"/>
                  </a:lnTo>
                  <a:lnTo>
                    <a:pt x="142" y="907"/>
                  </a:lnTo>
                  <a:lnTo>
                    <a:pt x="0" y="798"/>
                  </a:lnTo>
                  <a:lnTo>
                    <a:pt x="561" y="71"/>
                  </a:lnTo>
                  <a:lnTo>
                    <a:pt x="790" y="302"/>
                  </a:lnTo>
                  <a:lnTo>
                    <a:pt x="10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8" name="Freeform 32">
            <a:extLst>
              <a:ext uri="{FF2B5EF4-FFF2-40B4-BE49-F238E27FC236}">
                <a16:creationId xmlns:a16="http://schemas.microsoft.com/office/drawing/2014/main" id="{A99CD261-8E48-465F-A06D-B9AB4E47170F}"/>
              </a:ext>
            </a:extLst>
          </p:cNvPr>
          <p:cNvSpPr>
            <a:spLocks noEditPoints="1"/>
          </p:cNvSpPr>
          <p:nvPr/>
        </p:nvSpPr>
        <p:spPr bwMode="auto">
          <a:xfrm>
            <a:off x="6370560" y="4318282"/>
            <a:ext cx="338418" cy="416859"/>
          </a:xfrm>
          <a:custGeom>
            <a:avLst/>
            <a:gdLst>
              <a:gd name="T0" fmla="*/ 2092 w 3024"/>
              <a:gd name="T1" fmla="*/ 2305 h 4320"/>
              <a:gd name="T2" fmla="*/ 2173 w 3024"/>
              <a:gd name="T3" fmla="*/ 2544 h 4320"/>
              <a:gd name="T4" fmla="*/ 2407 w 3024"/>
              <a:gd name="T5" fmla="*/ 2695 h 4320"/>
              <a:gd name="T6" fmla="*/ 2308 w 3024"/>
              <a:gd name="T7" fmla="*/ 2871 h 4320"/>
              <a:gd name="T8" fmla="*/ 2097 w 3024"/>
              <a:gd name="T9" fmla="*/ 2922 h 4320"/>
              <a:gd name="T10" fmla="*/ 2371 w 3024"/>
              <a:gd name="T11" fmla="*/ 2947 h 4320"/>
              <a:gd name="T12" fmla="*/ 2524 w 3024"/>
              <a:gd name="T13" fmla="*/ 2740 h 4320"/>
              <a:gd name="T14" fmla="*/ 2335 w 3024"/>
              <a:gd name="T15" fmla="*/ 2508 h 4320"/>
              <a:gd name="T16" fmla="*/ 2186 w 3024"/>
              <a:gd name="T17" fmla="*/ 2346 h 4320"/>
              <a:gd name="T18" fmla="*/ 2313 w 3024"/>
              <a:gd name="T19" fmla="*/ 2254 h 4320"/>
              <a:gd name="T20" fmla="*/ 2474 w 3024"/>
              <a:gd name="T21" fmla="*/ 2201 h 4320"/>
              <a:gd name="T22" fmla="*/ 513 w 3024"/>
              <a:gd name="T23" fmla="*/ 1452 h 4320"/>
              <a:gd name="T24" fmla="*/ 312 w 3024"/>
              <a:gd name="T25" fmla="*/ 1791 h 4320"/>
              <a:gd name="T26" fmla="*/ 433 w 3024"/>
              <a:gd name="T27" fmla="*/ 2055 h 4320"/>
              <a:gd name="T28" fmla="*/ 948 w 3024"/>
              <a:gd name="T29" fmla="*/ 990 h 4320"/>
              <a:gd name="T30" fmla="*/ 1135 w 3024"/>
              <a:gd name="T31" fmla="*/ 1032 h 4320"/>
              <a:gd name="T32" fmla="*/ 1547 w 3024"/>
              <a:gd name="T33" fmla="*/ 1344 h 4320"/>
              <a:gd name="T34" fmla="*/ 1719 w 3024"/>
              <a:gd name="T35" fmla="*/ 1626 h 4320"/>
              <a:gd name="T36" fmla="*/ 1879 w 3024"/>
              <a:gd name="T37" fmla="*/ 1676 h 4320"/>
              <a:gd name="T38" fmla="*/ 2074 w 3024"/>
              <a:gd name="T39" fmla="*/ 1606 h 4320"/>
              <a:gd name="T40" fmla="*/ 1966 w 3024"/>
              <a:gd name="T41" fmla="*/ 1437 h 4320"/>
              <a:gd name="T42" fmla="*/ 2016 w 3024"/>
              <a:gd name="T43" fmla="*/ 1413 h 4320"/>
              <a:gd name="T44" fmla="*/ 2180 w 3024"/>
              <a:gd name="T45" fmla="*/ 1448 h 4320"/>
              <a:gd name="T46" fmla="*/ 2284 w 3024"/>
              <a:gd name="T47" fmla="*/ 1365 h 4320"/>
              <a:gd name="T48" fmla="*/ 2390 w 3024"/>
              <a:gd name="T49" fmla="*/ 1448 h 4320"/>
              <a:gd name="T50" fmla="*/ 2554 w 3024"/>
              <a:gd name="T51" fmla="*/ 1413 h 4320"/>
              <a:gd name="T52" fmla="*/ 2605 w 3024"/>
              <a:gd name="T53" fmla="*/ 1437 h 4320"/>
              <a:gd name="T54" fmla="*/ 2485 w 3024"/>
              <a:gd name="T55" fmla="*/ 1659 h 4320"/>
              <a:gd name="T56" fmla="*/ 2732 w 3024"/>
              <a:gd name="T57" fmla="*/ 1989 h 4320"/>
              <a:gd name="T58" fmla="*/ 2998 w 3024"/>
              <a:gd name="T59" fmla="*/ 2529 h 4320"/>
              <a:gd name="T60" fmla="*/ 2936 w 3024"/>
              <a:gd name="T61" fmla="*/ 3097 h 4320"/>
              <a:gd name="T62" fmla="*/ 2513 w 3024"/>
              <a:gd name="T63" fmla="*/ 3468 h 4320"/>
              <a:gd name="T64" fmla="*/ 1951 w 3024"/>
              <a:gd name="T65" fmla="*/ 3409 h 4320"/>
              <a:gd name="T66" fmla="*/ 1604 w 3024"/>
              <a:gd name="T67" fmla="*/ 2959 h 4320"/>
              <a:gd name="T68" fmla="*/ 1651 w 3024"/>
              <a:gd name="T69" fmla="*/ 2360 h 4320"/>
              <a:gd name="T70" fmla="*/ 1790 w 3024"/>
              <a:gd name="T71" fmla="*/ 2008 h 4320"/>
              <a:gd name="T72" fmla="*/ 1445 w 3024"/>
              <a:gd name="T73" fmla="*/ 1793 h 4320"/>
              <a:gd name="T74" fmla="*/ 1272 w 3024"/>
              <a:gd name="T75" fmla="*/ 2489 h 4320"/>
              <a:gd name="T76" fmla="*/ 1477 w 3024"/>
              <a:gd name="T77" fmla="*/ 4249 h 4320"/>
              <a:gd name="T78" fmla="*/ 1231 w 3024"/>
              <a:gd name="T79" fmla="*/ 4293 h 4320"/>
              <a:gd name="T80" fmla="*/ 708 w 3024"/>
              <a:gd name="T81" fmla="*/ 4176 h 4320"/>
              <a:gd name="T82" fmla="*/ 500 w 3024"/>
              <a:gd name="T83" fmla="*/ 4319 h 4320"/>
              <a:gd name="T84" fmla="*/ 326 w 3024"/>
              <a:gd name="T85" fmla="*/ 4131 h 4320"/>
              <a:gd name="T86" fmla="*/ 444 w 3024"/>
              <a:gd name="T87" fmla="*/ 2493 h 4320"/>
              <a:gd name="T88" fmla="*/ 191 w 3024"/>
              <a:gd name="T89" fmla="*/ 2259 h 4320"/>
              <a:gd name="T90" fmla="*/ 8 w 3024"/>
              <a:gd name="T91" fmla="*/ 1855 h 4320"/>
              <a:gd name="T92" fmla="*/ 161 w 3024"/>
              <a:gd name="T93" fmla="*/ 1381 h 4320"/>
              <a:gd name="T94" fmla="*/ 525 w 3024"/>
              <a:gd name="T95" fmla="*/ 1053 h 4320"/>
              <a:gd name="T96" fmla="*/ 796 w 3024"/>
              <a:gd name="T97" fmla="*/ 984 h 4320"/>
              <a:gd name="T98" fmla="*/ 796 w 3024"/>
              <a:gd name="T99" fmla="*/ 1168 h 4320"/>
              <a:gd name="T100" fmla="*/ 745 w 3024"/>
              <a:gd name="T101" fmla="*/ 1613 h 4320"/>
              <a:gd name="T102" fmla="*/ 704 w 3024"/>
              <a:gd name="T103" fmla="*/ 1970 h 4320"/>
              <a:gd name="T104" fmla="*/ 988 w 3024"/>
              <a:gd name="T105" fmla="*/ 1970 h 4320"/>
              <a:gd name="T106" fmla="*/ 956 w 3024"/>
              <a:gd name="T107" fmla="*/ 1613 h 4320"/>
              <a:gd name="T108" fmla="*/ 915 w 3024"/>
              <a:gd name="T109" fmla="*/ 1168 h 4320"/>
              <a:gd name="T110" fmla="*/ 902 w 3024"/>
              <a:gd name="T111" fmla="*/ 984 h 4320"/>
              <a:gd name="T112" fmla="*/ 1207 w 3024"/>
              <a:gd name="T113" fmla="*/ 178 h 4320"/>
              <a:gd name="T114" fmla="*/ 1263 w 3024"/>
              <a:gd name="T115" fmla="*/ 636 h 4320"/>
              <a:gd name="T116" fmla="*/ 922 w 3024"/>
              <a:gd name="T117" fmla="*/ 911 h 4320"/>
              <a:gd name="T118" fmla="*/ 518 w 3024"/>
              <a:gd name="T119" fmla="*/ 738 h 4320"/>
              <a:gd name="T120" fmla="*/ 462 w 3024"/>
              <a:gd name="T121" fmla="*/ 280 h 4320"/>
              <a:gd name="T122" fmla="*/ 804 w 3024"/>
              <a:gd name="T123" fmla="*/ 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24" h="4320">
                <a:moveTo>
                  <a:pt x="2263" y="2046"/>
                </a:moveTo>
                <a:lnTo>
                  <a:pt x="2263" y="2174"/>
                </a:lnTo>
                <a:lnTo>
                  <a:pt x="2223" y="2184"/>
                </a:lnTo>
                <a:lnTo>
                  <a:pt x="2187" y="2199"/>
                </a:lnTo>
                <a:lnTo>
                  <a:pt x="2156" y="2219"/>
                </a:lnTo>
                <a:lnTo>
                  <a:pt x="2130" y="2244"/>
                </a:lnTo>
                <a:lnTo>
                  <a:pt x="2108" y="2273"/>
                </a:lnTo>
                <a:lnTo>
                  <a:pt x="2092" y="2305"/>
                </a:lnTo>
                <a:lnTo>
                  <a:pt x="2083" y="2341"/>
                </a:lnTo>
                <a:lnTo>
                  <a:pt x="2080" y="2379"/>
                </a:lnTo>
                <a:lnTo>
                  <a:pt x="2083" y="2414"/>
                </a:lnTo>
                <a:lnTo>
                  <a:pt x="2091" y="2445"/>
                </a:lnTo>
                <a:lnTo>
                  <a:pt x="2104" y="2473"/>
                </a:lnTo>
                <a:lnTo>
                  <a:pt x="2122" y="2499"/>
                </a:lnTo>
                <a:lnTo>
                  <a:pt x="2146" y="2521"/>
                </a:lnTo>
                <a:lnTo>
                  <a:pt x="2173" y="2544"/>
                </a:lnTo>
                <a:lnTo>
                  <a:pt x="2205" y="2563"/>
                </a:lnTo>
                <a:lnTo>
                  <a:pt x="2241" y="2580"/>
                </a:lnTo>
                <a:lnTo>
                  <a:pt x="2280" y="2599"/>
                </a:lnTo>
                <a:lnTo>
                  <a:pt x="2317" y="2614"/>
                </a:lnTo>
                <a:lnTo>
                  <a:pt x="2347" y="2633"/>
                </a:lnTo>
                <a:lnTo>
                  <a:pt x="2372" y="2651"/>
                </a:lnTo>
                <a:lnTo>
                  <a:pt x="2393" y="2672"/>
                </a:lnTo>
                <a:lnTo>
                  <a:pt x="2407" y="2695"/>
                </a:lnTo>
                <a:lnTo>
                  <a:pt x="2415" y="2720"/>
                </a:lnTo>
                <a:lnTo>
                  <a:pt x="2418" y="2749"/>
                </a:lnTo>
                <a:lnTo>
                  <a:pt x="2415" y="2779"/>
                </a:lnTo>
                <a:lnTo>
                  <a:pt x="2405" y="2805"/>
                </a:lnTo>
                <a:lnTo>
                  <a:pt x="2388" y="2829"/>
                </a:lnTo>
                <a:lnTo>
                  <a:pt x="2367" y="2847"/>
                </a:lnTo>
                <a:lnTo>
                  <a:pt x="2339" y="2862"/>
                </a:lnTo>
                <a:lnTo>
                  <a:pt x="2308" y="2871"/>
                </a:lnTo>
                <a:lnTo>
                  <a:pt x="2273" y="2873"/>
                </a:lnTo>
                <a:lnTo>
                  <a:pt x="2233" y="2871"/>
                </a:lnTo>
                <a:lnTo>
                  <a:pt x="2194" y="2863"/>
                </a:lnTo>
                <a:lnTo>
                  <a:pt x="2159" y="2851"/>
                </a:lnTo>
                <a:lnTo>
                  <a:pt x="2126" y="2837"/>
                </a:lnTo>
                <a:lnTo>
                  <a:pt x="2098" y="2818"/>
                </a:lnTo>
                <a:lnTo>
                  <a:pt x="2068" y="2904"/>
                </a:lnTo>
                <a:lnTo>
                  <a:pt x="2097" y="2922"/>
                </a:lnTo>
                <a:lnTo>
                  <a:pt x="2133" y="2938"/>
                </a:lnTo>
                <a:lnTo>
                  <a:pt x="2170" y="2949"/>
                </a:lnTo>
                <a:lnTo>
                  <a:pt x="2212" y="2957"/>
                </a:lnTo>
                <a:lnTo>
                  <a:pt x="2256" y="2960"/>
                </a:lnTo>
                <a:lnTo>
                  <a:pt x="2256" y="3088"/>
                </a:lnTo>
                <a:lnTo>
                  <a:pt x="2331" y="3088"/>
                </a:lnTo>
                <a:lnTo>
                  <a:pt x="2331" y="2956"/>
                </a:lnTo>
                <a:lnTo>
                  <a:pt x="2371" y="2947"/>
                </a:lnTo>
                <a:lnTo>
                  <a:pt x="2406" y="2932"/>
                </a:lnTo>
                <a:lnTo>
                  <a:pt x="2438" y="2913"/>
                </a:lnTo>
                <a:lnTo>
                  <a:pt x="2464" y="2890"/>
                </a:lnTo>
                <a:lnTo>
                  <a:pt x="2485" y="2864"/>
                </a:lnTo>
                <a:lnTo>
                  <a:pt x="2502" y="2835"/>
                </a:lnTo>
                <a:lnTo>
                  <a:pt x="2515" y="2805"/>
                </a:lnTo>
                <a:lnTo>
                  <a:pt x="2521" y="2774"/>
                </a:lnTo>
                <a:lnTo>
                  <a:pt x="2524" y="2740"/>
                </a:lnTo>
                <a:lnTo>
                  <a:pt x="2521" y="2701"/>
                </a:lnTo>
                <a:lnTo>
                  <a:pt x="2512" y="2664"/>
                </a:lnTo>
                <a:lnTo>
                  <a:pt x="2498" y="2631"/>
                </a:lnTo>
                <a:lnTo>
                  <a:pt x="2477" y="2602"/>
                </a:lnTo>
                <a:lnTo>
                  <a:pt x="2451" y="2575"/>
                </a:lnTo>
                <a:lnTo>
                  <a:pt x="2418" y="2551"/>
                </a:lnTo>
                <a:lnTo>
                  <a:pt x="2380" y="2529"/>
                </a:lnTo>
                <a:lnTo>
                  <a:pt x="2335" y="2508"/>
                </a:lnTo>
                <a:lnTo>
                  <a:pt x="2294" y="2489"/>
                </a:lnTo>
                <a:lnTo>
                  <a:pt x="2259" y="2470"/>
                </a:lnTo>
                <a:lnTo>
                  <a:pt x="2232" y="2453"/>
                </a:lnTo>
                <a:lnTo>
                  <a:pt x="2210" y="2434"/>
                </a:lnTo>
                <a:lnTo>
                  <a:pt x="2195" y="2413"/>
                </a:lnTo>
                <a:lnTo>
                  <a:pt x="2187" y="2390"/>
                </a:lnTo>
                <a:lnTo>
                  <a:pt x="2185" y="2363"/>
                </a:lnTo>
                <a:lnTo>
                  <a:pt x="2186" y="2346"/>
                </a:lnTo>
                <a:lnTo>
                  <a:pt x="2190" y="2329"/>
                </a:lnTo>
                <a:lnTo>
                  <a:pt x="2197" y="2312"/>
                </a:lnTo>
                <a:lnTo>
                  <a:pt x="2207" y="2296"/>
                </a:lnTo>
                <a:lnTo>
                  <a:pt x="2222" y="2283"/>
                </a:lnTo>
                <a:lnTo>
                  <a:pt x="2239" y="2271"/>
                </a:lnTo>
                <a:lnTo>
                  <a:pt x="2259" y="2262"/>
                </a:lnTo>
                <a:lnTo>
                  <a:pt x="2284" y="2256"/>
                </a:lnTo>
                <a:lnTo>
                  <a:pt x="2313" y="2254"/>
                </a:lnTo>
                <a:lnTo>
                  <a:pt x="2350" y="2257"/>
                </a:lnTo>
                <a:lnTo>
                  <a:pt x="2383" y="2262"/>
                </a:lnTo>
                <a:lnTo>
                  <a:pt x="2410" y="2270"/>
                </a:lnTo>
                <a:lnTo>
                  <a:pt x="2434" y="2279"/>
                </a:lnTo>
                <a:lnTo>
                  <a:pt x="2452" y="2288"/>
                </a:lnTo>
                <a:lnTo>
                  <a:pt x="2466" y="2297"/>
                </a:lnTo>
                <a:lnTo>
                  <a:pt x="2498" y="2214"/>
                </a:lnTo>
                <a:lnTo>
                  <a:pt x="2474" y="2201"/>
                </a:lnTo>
                <a:lnTo>
                  <a:pt x="2448" y="2189"/>
                </a:lnTo>
                <a:lnTo>
                  <a:pt x="2417" y="2180"/>
                </a:lnTo>
                <a:lnTo>
                  <a:pt x="2380" y="2173"/>
                </a:lnTo>
                <a:lnTo>
                  <a:pt x="2339" y="2169"/>
                </a:lnTo>
                <a:lnTo>
                  <a:pt x="2339" y="2046"/>
                </a:lnTo>
                <a:lnTo>
                  <a:pt x="2263" y="2046"/>
                </a:lnTo>
                <a:close/>
                <a:moveTo>
                  <a:pt x="546" y="1422"/>
                </a:moveTo>
                <a:lnTo>
                  <a:pt x="513" y="1452"/>
                </a:lnTo>
                <a:lnTo>
                  <a:pt x="480" y="1487"/>
                </a:lnTo>
                <a:lnTo>
                  <a:pt x="446" y="1528"/>
                </a:lnTo>
                <a:lnTo>
                  <a:pt x="412" y="1575"/>
                </a:lnTo>
                <a:lnTo>
                  <a:pt x="378" y="1627"/>
                </a:lnTo>
                <a:lnTo>
                  <a:pt x="346" y="1686"/>
                </a:lnTo>
                <a:lnTo>
                  <a:pt x="313" y="1753"/>
                </a:lnTo>
                <a:lnTo>
                  <a:pt x="310" y="1770"/>
                </a:lnTo>
                <a:lnTo>
                  <a:pt x="312" y="1791"/>
                </a:lnTo>
                <a:lnTo>
                  <a:pt x="317" y="1817"/>
                </a:lnTo>
                <a:lnTo>
                  <a:pt x="325" y="1847"/>
                </a:lnTo>
                <a:lnTo>
                  <a:pt x="336" y="1879"/>
                </a:lnTo>
                <a:lnTo>
                  <a:pt x="352" y="1913"/>
                </a:lnTo>
                <a:lnTo>
                  <a:pt x="369" y="1948"/>
                </a:lnTo>
                <a:lnTo>
                  <a:pt x="389" y="1985"/>
                </a:lnTo>
                <a:lnTo>
                  <a:pt x="410" y="2020"/>
                </a:lnTo>
                <a:lnTo>
                  <a:pt x="433" y="2055"/>
                </a:lnTo>
                <a:lnTo>
                  <a:pt x="458" y="2089"/>
                </a:lnTo>
                <a:lnTo>
                  <a:pt x="483" y="2122"/>
                </a:lnTo>
                <a:lnTo>
                  <a:pt x="509" y="2151"/>
                </a:lnTo>
                <a:lnTo>
                  <a:pt x="546" y="1422"/>
                </a:lnTo>
                <a:close/>
                <a:moveTo>
                  <a:pt x="902" y="984"/>
                </a:moveTo>
                <a:lnTo>
                  <a:pt x="912" y="986"/>
                </a:lnTo>
                <a:lnTo>
                  <a:pt x="928" y="987"/>
                </a:lnTo>
                <a:lnTo>
                  <a:pt x="948" y="990"/>
                </a:lnTo>
                <a:lnTo>
                  <a:pt x="970" y="994"/>
                </a:lnTo>
                <a:lnTo>
                  <a:pt x="994" y="998"/>
                </a:lnTo>
                <a:lnTo>
                  <a:pt x="1016" y="1001"/>
                </a:lnTo>
                <a:lnTo>
                  <a:pt x="1037" y="1005"/>
                </a:lnTo>
                <a:lnTo>
                  <a:pt x="1055" y="1008"/>
                </a:lnTo>
                <a:lnTo>
                  <a:pt x="1068" y="1011"/>
                </a:lnTo>
                <a:lnTo>
                  <a:pt x="1075" y="1012"/>
                </a:lnTo>
                <a:lnTo>
                  <a:pt x="1135" y="1032"/>
                </a:lnTo>
                <a:lnTo>
                  <a:pt x="1194" y="1055"/>
                </a:lnTo>
                <a:lnTo>
                  <a:pt x="1250" y="1084"/>
                </a:lnTo>
                <a:lnTo>
                  <a:pt x="1305" y="1117"/>
                </a:lnTo>
                <a:lnTo>
                  <a:pt x="1360" y="1155"/>
                </a:lnTo>
                <a:lnTo>
                  <a:pt x="1411" y="1198"/>
                </a:lnTo>
                <a:lnTo>
                  <a:pt x="1460" y="1244"/>
                </a:lnTo>
                <a:lnTo>
                  <a:pt x="1504" y="1292"/>
                </a:lnTo>
                <a:lnTo>
                  <a:pt x="1547" y="1344"/>
                </a:lnTo>
                <a:lnTo>
                  <a:pt x="1587" y="1398"/>
                </a:lnTo>
                <a:lnTo>
                  <a:pt x="1622" y="1454"/>
                </a:lnTo>
                <a:lnTo>
                  <a:pt x="1656" y="1513"/>
                </a:lnTo>
                <a:lnTo>
                  <a:pt x="1668" y="1537"/>
                </a:lnTo>
                <a:lnTo>
                  <a:pt x="1681" y="1560"/>
                </a:lnTo>
                <a:lnTo>
                  <a:pt x="1693" y="1584"/>
                </a:lnTo>
                <a:lnTo>
                  <a:pt x="1706" y="1605"/>
                </a:lnTo>
                <a:lnTo>
                  <a:pt x="1719" y="1626"/>
                </a:lnTo>
                <a:lnTo>
                  <a:pt x="1735" y="1644"/>
                </a:lnTo>
                <a:lnTo>
                  <a:pt x="1753" y="1659"/>
                </a:lnTo>
                <a:lnTo>
                  <a:pt x="1773" y="1672"/>
                </a:lnTo>
                <a:lnTo>
                  <a:pt x="1796" y="1680"/>
                </a:lnTo>
                <a:lnTo>
                  <a:pt x="1824" y="1683"/>
                </a:lnTo>
                <a:lnTo>
                  <a:pt x="1837" y="1682"/>
                </a:lnTo>
                <a:lnTo>
                  <a:pt x="1855" y="1680"/>
                </a:lnTo>
                <a:lnTo>
                  <a:pt x="1879" y="1676"/>
                </a:lnTo>
                <a:lnTo>
                  <a:pt x="1906" y="1670"/>
                </a:lnTo>
                <a:lnTo>
                  <a:pt x="1936" y="1663"/>
                </a:lnTo>
                <a:lnTo>
                  <a:pt x="1966" y="1655"/>
                </a:lnTo>
                <a:lnTo>
                  <a:pt x="1995" y="1646"/>
                </a:lnTo>
                <a:lnTo>
                  <a:pt x="2023" y="1636"/>
                </a:lnTo>
                <a:lnTo>
                  <a:pt x="2045" y="1626"/>
                </a:lnTo>
                <a:lnTo>
                  <a:pt x="2063" y="1615"/>
                </a:lnTo>
                <a:lnTo>
                  <a:pt x="2074" y="1606"/>
                </a:lnTo>
                <a:lnTo>
                  <a:pt x="2076" y="1596"/>
                </a:lnTo>
                <a:lnTo>
                  <a:pt x="2070" y="1568"/>
                </a:lnTo>
                <a:lnTo>
                  <a:pt x="2061" y="1542"/>
                </a:lnTo>
                <a:lnTo>
                  <a:pt x="2049" y="1516"/>
                </a:lnTo>
                <a:lnTo>
                  <a:pt x="2034" y="1492"/>
                </a:lnTo>
                <a:lnTo>
                  <a:pt x="2015" y="1471"/>
                </a:lnTo>
                <a:lnTo>
                  <a:pt x="1992" y="1453"/>
                </a:lnTo>
                <a:lnTo>
                  <a:pt x="1966" y="1437"/>
                </a:lnTo>
                <a:lnTo>
                  <a:pt x="1966" y="1436"/>
                </a:lnTo>
                <a:lnTo>
                  <a:pt x="1968" y="1432"/>
                </a:lnTo>
                <a:lnTo>
                  <a:pt x="1971" y="1427"/>
                </a:lnTo>
                <a:lnTo>
                  <a:pt x="1975" y="1422"/>
                </a:lnTo>
                <a:lnTo>
                  <a:pt x="1982" y="1416"/>
                </a:lnTo>
                <a:lnTo>
                  <a:pt x="1991" y="1413"/>
                </a:lnTo>
                <a:lnTo>
                  <a:pt x="2002" y="1411"/>
                </a:lnTo>
                <a:lnTo>
                  <a:pt x="2016" y="1413"/>
                </a:lnTo>
                <a:lnTo>
                  <a:pt x="2032" y="1419"/>
                </a:lnTo>
                <a:lnTo>
                  <a:pt x="2053" y="1430"/>
                </a:lnTo>
                <a:lnTo>
                  <a:pt x="2081" y="1447"/>
                </a:lnTo>
                <a:lnTo>
                  <a:pt x="2106" y="1456"/>
                </a:lnTo>
                <a:lnTo>
                  <a:pt x="2130" y="1461"/>
                </a:lnTo>
                <a:lnTo>
                  <a:pt x="2150" y="1461"/>
                </a:lnTo>
                <a:lnTo>
                  <a:pt x="2165" y="1456"/>
                </a:lnTo>
                <a:lnTo>
                  <a:pt x="2180" y="1448"/>
                </a:lnTo>
                <a:lnTo>
                  <a:pt x="2191" y="1437"/>
                </a:lnTo>
                <a:lnTo>
                  <a:pt x="2198" y="1428"/>
                </a:lnTo>
                <a:lnTo>
                  <a:pt x="2207" y="1415"/>
                </a:lnTo>
                <a:lnTo>
                  <a:pt x="2219" y="1402"/>
                </a:lnTo>
                <a:lnTo>
                  <a:pt x="2233" y="1388"/>
                </a:lnTo>
                <a:lnTo>
                  <a:pt x="2249" y="1376"/>
                </a:lnTo>
                <a:lnTo>
                  <a:pt x="2267" y="1368"/>
                </a:lnTo>
                <a:lnTo>
                  <a:pt x="2284" y="1365"/>
                </a:lnTo>
                <a:lnTo>
                  <a:pt x="2304" y="1369"/>
                </a:lnTo>
                <a:lnTo>
                  <a:pt x="2321" y="1377"/>
                </a:lnTo>
                <a:lnTo>
                  <a:pt x="2337" y="1389"/>
                </a:lnTo>
                <a:lnTo>
                  <a:pt x="2351" y="1403"/>
                </a:lnTo>
                <a:lnTo>
                  <a:pt x="2363" y="1416"/>
                </a:lnTo>
                <a:lnTo>
                  <a:pt x="2372" y="1428"/>
                </a:lnTo>
                <a:lnTo>
                  <a:pt x="2380" y="1437"/>
                </a:lnTo>
                <a:lnTo>
                  <a:pt x="2390" y="1448"/>
                </a:lnTo>
                <a:lnTo>
                  <a:pt x="2405" y="1456"/>
                </a:lnTo>
                <a:lnTo>
                  <a:pt x="2422" y="1461"/>
                </a:lnTo>
                <a:lnTo>
                  <a:pt x="2441" y="1461"/>
                </a:lnTo>
                <a:lnTo>
                  <a:pt x="2464" y="1456"/>
                </a:lnTo>
                <a:lnTo>
                  <a:pt x="2490" y="1447"/>
                </a:lnTo>
                <a:lnTo>
                  <a:pt x="2519" y="1430"/>
                </a:lnTo>
                <a:lnTo>
                  <a:pt x="2538" y="1419"/>
                </a:lnTo>
                <a:lnTo>
                  <a:pt x="2554" y="1413"/>
                </a:lnTo>
                <a:lnTo>
                  <a:pt x="2568" y="1411"/>
                </a:lnTo>
                <a:lnTo>
                  <a:pt x="2579" y="1413"/>
                </a:lnTo>
                <a:lnTo>
                  <a:pt x="2588" y="1416"/>
                </a:lnTo>
                <a:lnTo>
                  <a:pt x="2595" y="1422"/>
                </a:lnTo>
                <a:lnTo>
                  <a:pt x="2600" y="1427"/>
                </a:lnTo>
                <a:lnTo>
                  <a:pt x="2602" y="1432"/>
                </a:lnTo>
                <a:lnTo>
                  <a:pt x="2604" y="1436"/>
                </a:lnTo>
                <a:lnTo>
                  <a:pt x="2605" y="1437"/>
                </a:lnTo>
                <a:lnTo>
                  <a:pt x="2574" y="1456"/>
                </a:lnTo>
                <a:lnTo>
                  <a:pt x="2549" y="1478"/>
                </a:lnTo>
                <a:lnTo>
                  <a:pt x="2528" y="1503"/>
                </a:lnTo>
                <a:lnTo>
                  <a:pt x="2512" y="1530"/>
                </a:lnTo>
                <a:lnTo>
                  <a:pt x="2500" y="1560"/>
                </a:lnTo>
                <a:lnTo>
                  <a:pt x="2493" y="1593"/>
                </a:lnTo>
                <a:lnTo>
                  <a:pt x="2487" y="1626"/>
                </a:lnTo>
                <a:lnTo>
                  <a:pt x="2485" y="1659"/>
                </a:lnTo>
                <a:lnTo>
                  <a:pt x="2485" y="1693"/>
                </a:lnTo>
                <a:lnTo>
                  <a:pt x="2487" y="1725"/>
                </a:lnTo>
                <a:lnTo>
                  <a:pt x="2490" y="1757"/>
                </a:lnTo>
                <a:lnTo>
                  <a:pt x="2540" y="1792"/>
                </a:lnTo>
                <a:lnTo>
                  <a:pt x="2589" y="1833"/>
                </a:lnTo>
                <a:lnTo>
                  <a:pt x="2639" y="1880"/>
                </a:lnTo>
                <a:lnTo>
                  <a:pt x="2686" y="1932"/>
                </a:lnTo>
                <a:lnTo>
                  <a:pt x="2732" y="1989"/>
                </a:lnTo>
                <a:lnTo>
                  <a:pt x="2777" y="2050"/>
                </a:lnTo>
                <a:lnTo>
                  <a:pt x="2818" y="2113"/>
                </a:lnTo>
                <a:lnTo>
                  <a:pt x="2858" y="2180"/>
                </a:lnTo>
                <a:lnTo>
                  <a:pt x="2893" y="2248"/>
                </a:lnTo>
                <a:lnTo>
                  <a:pt x="2926" y="2318"/>
                </a:lnTo>
                <a:lnTo>
                  <a:pt x="2955" y="2388"/>
                </a:lnTo>
                <a:lnTo>
                  <a:pt x="2978" y="2458"/>
                </a:lnTo>
                <a:lnTo>
                  <a:pt x="2998" y="2529"/>
                </a:lnTo>
                <a:lnTo>
                  <a:pt x="3012" y="2597"/>
                </a:lnTo>
                <a:lnTo>
                  <a:pt x="3021" y="2664"/>
                </a:lnTo>
                <a:lnTo>
                  <a:pt x="3024" y="2729"/>
                </a:lnTo>
                <a:lnTo>
                  <a:pt x="3020" y="2808"/>
                </a:lnTo>
                <a:lnTo>
                  <a:pt x="3010" y="2885"/>
                </a:lnTo>
                <a:lnTo>
                  <a:pt x="2991" y="2959"/>
                </a:lnTo>
                <a:lnTo>
                  <a:pt x="2966" y="3031"/>
                </a:lnTo>
                <a:lnTo>
                  <a:pt x="2936" y="3097"/>
                </a:lnTo>
                <a:lnTo>
                  <a:pt x="2900" y="3161"/>
                </a:lnTo>
                <a:lnTo>
                  <a:pt x="2858" y="3220"/>
                </a:lnTo>
                <a:lnTo>
                  <a:pt x="2811" y="3275"/>
                </a:lnTo>
                <a:lnTo>
                  <a:pt x="2760" y="3325"/>
                </a:lnTo>
                <a:lnTo>
                  <a:pt x="2703" y="3370"/>
                </a:lnTo>
                <a:lnTo>
                  <a:pt x="2643" y="3409"/>
                </a:lnTo>
                <a:lnTo>
                  <a:pt x="2580" y="3442"/>
                </a:lnTo>
                <a:lnTo>
                  <a:pt x="2513" y="3468"/>
                </a:lnTo>
                <a:lnTo>
                  <a:pt x="2444" y="3486"/>
                </a:lnTo>
                <a:lnTo>
                  <a:pt x="2372" y="3498"/>
                </a:lnTo>
                <a:lnTo>
                  <a:pt x="2297" y="3502"/>
                </a:lnTo>
                <a:lnTo>
                  <a:pt x="2223" y="3498"/>
                </a:lnTo>
                <a:lnTo>
                  <a:pt x="2151" y="3486"/>
                </a:lnTo>
                <a:lnTo>
                  <a:pt x="2081" y="3468"/>
                </a:lnTo>
                <a:lnTo>
                  <a:pt x="2015" y="3442"/>
                </a:lnTo>
                <a:lnTo>
                  <a:pt x="1951" y="3409"/>
                </a:lnTo>
                <a:lnTo>
                  <a:pt x="1892" y="3370"/>
                </a:lnTo>
                <a:lnTo>
                  <a:pt x="1835" y="3325"/>
                </a:lnTo>
                <a:lnTo>
                  <a:pt x="1783" y="3275"/>
                </a:lnTo>
                <a:lnTo>
                  <a:pt x="1737" y="3220"/>
                </a:lnTo>
                <a:lnTo>
                  <a:pt x="1695" y="3161"/>
                </a:lnTo>
                <a:lnTo>
                  <a:pt x="1659" y="3097"/>
                </a:lnTo>
                <a:lnTo>
                  <a:pt x="1627" y="3031"/>
                </a:lnTo>
                <a:lnTo>
                  <a:pt x="1604" y="2959"/>
                </a:lnTo>
                <a:lnTo>
                  <a:pt x="1585" y="2885"/>
                </a:lnTo>
                <a:lnTo>
                  <a:pt x="1575" y="2808"/>
                </a:lnTo>
                <a:lnTo>
                  <a:pt x="1571" y="2729"/>
                </a:lnTo>
                <a:lnTo>
                  <a:pt x="1575" y="2659"/>
                </a:lnTo>
                <a:lnTo>
                  <a:pt x="1584" y="2585"/>
                </a:lnTo>
                <a:lnTo>
                  <a:pt x="1601" y="2511"/>
                </a:lnTo>
                <a:lnTo>
                  <a:pt x="1623" y="2436"/>
                </a:lnTo>
                <a:lnTo>
                  <a:pt x="1651" y="2360"/>
                </a:lnTo>
                <a:lnTo>
                  <a:pt x="1682" y="2286"/>
                </a:lnTo>
                <a:lnTo>
                  <a:pt x="1719" y="2212"/>
                </a:lnTo>
                <a:lnTo>
                  <a:pt x="1759" y="2142"/>
                </a:lnTo>
                <a:lnTo>
                  <a:pt x="1803" y="2072"/>
                </a:lnTo>
                <a:lnTo>
                  <a:pt x="1848" y="2008"/>
                </a:lnTo>
                <a:lnTo>
                  <a:pt x="1841" y="2008"/>
                </a:lnTo>
                <a:lnTo>
                  <a:pt x="1833" y="2009"/>
                </a:lnTo>
                <a:lnTo>
                  <a:pt x="1790" y="2008"/>
                </a:lnTo>
                <a:lnTo>
                  <a:pt x="1746" y="2002"/>
                </a:lnTo>
                <a:lnTo>
                  <a:pt x="1704" y="1992"/>
                </a:lnTo>
                <a:lnTo>
                  <a:pt x="1652" y="1974"/>
                </a:lnTo>
                <a:lnTo>
                  <a:pt x="1602" y="1949"/>
                </a:lnTo>
                <a:lnTo>
                  <a:pt x="1557" y="1919"/>
                </a:lnTo>
                <a:lnTo>
                  <a:pt x="1516" y="1882"/>
                </a:lnTo>
                <a:lnTo>
                  <a:pt x="1478" y="1841"/>
                </a:lnTo>
                <a:lnTo>
                  <a:pt x="1445" y="1793"/>
                </a:lnTo>
                <a:lnTo>
                  <a:pt x="1418" y="1742"/>
                </a:lnTo>
                <a:lnTo>
                  <a:pt x="1382" y="1672"/>
                </a:lnTo>
                <a:lnTo>
                  <a:pt x="1346" y="1610"/>
                </a:lnTo>
                <a:lnTo>
                  <a:pt x="1308" y="1555"/>
                </a:lnTo>
                <a:lnTo>
                  <a:pt x="1269" y="1507"/>
                </a:lnTo>
                <a:lnTo>
                  <a:pt x="1229" y="1466"/>
                </a:lnTo>
                <a:lnTo>
                  <a:pt x="1190" y="1431"/>
                </a:lnTo>
                <a:lnTo>
                  <a:pt x="1272" y="2489"/>
                </a:lnTo>
                <a:lnTo>
                  <a:pt x="1271" y="2491"/>
                </a:lnTo>
                <a:lnTo>
                  <a:pt x="1271" y="2494"/>
                </a:lnTo>
                <a:lnTo>
                  <a:pt x="1521" y="4083"/>
                </a:lnTo>
                <a:lnTo>
                  <a:pt x="1524" y="4120"/>
                </a:lnTo>
                <a:lnTo>
                  <a:pt x="1520" y="4156"/>
                </a:lnTo>
                <a:lnTo>
                  <a:pt x="1511" y="4189"/>
                </a:lnTo>
                <a:lnTo>
                  <a:pt x="1496" y="4221"/>
                </a:lnTo>
                <a:lnTo>
                  <a:pt x="1477" y="4249"/>
                </a:lnTo>
                <a:lnTo>
                  <a:pt x="1453" y="4273"/>
                </a:lnTo>
                <a:lnTo>
                  <a:pt x="1426" y="4294"/>
                </a:lnTo>
                <a:lnTo>
                  <a:pt x="1394" y="4308"/>
                </a:lnTo>
                <a:lnTo>
                  <a:pt x="1360" y="4317"/>
                </a:lnTo>
                <a:lnTo>
                  <a:pt x="1327" y="4320"/>
                </a:lnTo>
                <a:lnTo>
                  <a:pt x="1293" y="4317"/>
                </a:lnTo>
                <a:lnTo>
                  <a:pt x="1261" y="4307"/>
                </a:lnTo>
                <a:lnTo>
                  <a:pt x="1231" y="4293"/>
                </a:lnTo>
                <a:lnTo>
                  <a:pt x="1202" y="4272"/>
                </a:lnTo>
                <a:lnTo>
                  <a:pt x="1178" y="4247"/>
                </a:lnTo>
                <a:lnTo>
                  <a:pt x="1159" y="4218"/>
                </a:lnTo>
                <a:lnTo>
                  <a:pt x="1144" y="4185"/>
                </a:lnTo>
                <a:lnTo>
                  <a:pt x="1135" y="4150"/>
                </a:lnTo>
                <a:lnTo>
                  <a:pt x="884" y="2541"/>
                </a:lnTo>
                <a:lnTo>
                  <a:pt x="715" y="4138"/>
                </a:lnTo>
                <a:lnTo>
                  <a:pt x="708" y="4176"/>
                </a:lnTo>
                <a:lnTo>
                  <a:pt x="694" y="4211"/>
                </a:lnTo>
                <a:lnTo>
                  <a:pt x="675" y="4241"/>
                </a:lnTo>
                <a:lnTo>
                  <a:pt x="651" y="4269"/>
                </a:lnTo>
                <a:lnTo>
                  <a:pt x="623" y="4290"/>
                </a:lnTo>
                <a:lnTo>
                  <a:pt x="592" y="4307"/>
                </a:lnTo>
                <a:lnTo>
                  <a:pt x="558" y="4316"/>
                </a:lnTo>
                <a:lnTo>
                  <a:pt x="521" y="4320"/>
                </a:lnTo>
                <a:lnTo>
                  <a:pt x="500" y="4319"/>
                </a:lnTo>
                <a:lnTo>
                  <a:pt x="466" y="4311"/>
                </a:lnTo>
                <a:lnTo>
                  <a:pt x="433" y="4298"/>
                </a:lnTo>
                <a:lnTo>
                  <a:pt x="405" y="4279"/>
                </a:lnTo>
                <a:lnTo>
                  <a:pt x="380" y="4257"/>
                </a:lnTo>
                <a:lnTo>
                  <a:pt x="359" y="4230"/>
                </a:lnTo>
                <a:lnTo>
                  <a:pt x="343" y="4200"/>
                </a:lnTo>
                <a:lnTo>
                  <a:pt x="331" y="4167"/>
                </a:lnTo>
                <a:lnTo>
                  <a:pt x="326" y="4131"/>
                </a:lnTo>
                <a:lnTo>
                  <a:pt x="327" y="4095"/>
                </a:lnTo>
                <a:lnTo>
                  <a:pt x="490" y="2546"/>
                </a:lnTo>
                <a:lnTo>
                  <a:pt x="492" y="2491"/>
                </a:lnTo>
                <a:lnTo>
                  <a:pt x="488" y="2493"/>
                </a:lnTo>
                <a:lnTo>
                  <a:pt x="483" y="2494"/>
                </a:lnTo>
                <a:lnTo>
                  <a:pt x="479" y="2495"/>
                </a:lnTo>
                <a:lnTo>
                  <a:pt x="475" y="2495"/>
                </a:lnTo>
                <a:lnTo>
                  <a:pt x="444" y="2493"/>
                </a:lnTo>
                <a:lnTo>
                  <a:pt x="415" y="2483"/>
                </a:lnTo>
                <a:lnTo>
                  <a:pt x="386" y="2468"/>
                </a:lnTo>
                <a:lnTo>
                  <a:pt x="355" y="2443"/>
                </a:lnTo>
                <a:lnTo>
                  <a:pt x="322" y="2414"/>
                </a:lnTo>
                <a:lnTo>
                  <a:pt x="289" y="2380"/>
                </a:lnTo>
                <a:lnTo>
                  <a:pt x="257" y="2343"/>
                </a:lnTo>
                <a:lnTo>
                  <a:pt x="223" y="2303"/>
                </a:lnTo>
                <a:lnTo>
                  <a:pt x="191" y="2259"/>
                </a:lnTo>
                <a:lnTo>
                  <a:pt x="160" y="2214"/>
                </a:lnTo>
                <a:lnTo>
                  <a:pt x="130" y="2165"/>
                </a:lnTo>
                <a:lnTo>
                  <a:pt x="101" y="2115"/>
                </a:lnTo>
                <a:lnTo>
                  <a:pt x="76" y="2064"/>
                </a:lnTo>
                <a:lnTo>
                  <a:pt x="54" y="2012"/>
                </a:lnTo>
                <a:lnTo>
                  <a:pt x="34" y="1960"/>
                </a:lnTo>
                <a:lnTo>
                  <a:pt x="20" y="1907"/>
                </a:lnTo>
                <a:lnTo>
                  <a:pt x="8" y="1855"/>
                </a:lnTo>
                <a:lnTo>
                  <a:pt x="1" y="1803"/>
                </a:lnTo>
                <a:lnTo>
                  <a:pt x="0" y="1752"/>
                </a:lnTo>
                <a:lnTo>
                  <a:pt x="4" y="1703"/>
                </a:lnTo>
                <a:lnTo>
                  <a:pt x="14" y="1656"/>
                </a:lnTo>
                <a:lnTo>
                  <a:pt x="31" y="1611"/>
                </a:lnTo>
                <a:lnTo>
                  <a:pt x="73" y="1526"/>
                </a:lnTo>
                <a:lnTo>
                  <a:pt x="117" y="1450"/>
                </a:lnTo>
                <a:lnTo>
                  <a:pt x="161" y="1381"/>
                </a:lnTo>
                <a:lnTo>
                  <a:pt x="207" y="1318"/>
                </a:lnTo>
                <a:lnTo>
                  <a:pt x="253" y="1263"/>
                </a:lnTo>
                <a:lnTo>
                  <a:pt x="298" y="1215"/>
                </a:lnTo>
                <a:lnTo>
                  <a:pt x="346" y="1172"/>
                </a:lnTo>
                <a:lnTo>
                  <a:pt x="391" y="1135"/>
                </a:lnTo>
                <a:lnTo>
                  <a:pt x="437" y="1102"/>
                </a:lnTo>
                <a:lnTo>
                  <a:pt x="482" y="1076"/>
                </a:lnTo>
                <a:lnTo>
                  <a:pt x="525" y="1053"/>
                </a:lnTo>
                <a:lnTo>
                  <a:pt x="567" y="1034"/>
                </a:lnTo>
                <a:lnTo>
                  <a:pt x="607" y="1018"/>
                </a:lnTo>
                <a:lnTo>
                  <a:pt x="645" y="1007"/>
                </a:lnTo>
                <a:lnTo>
                  <a:pt x="682" y="999"/>
                </a:lnTo>
                <a:lnTo>
                  <a:pt x="715" y="992"/>
                </a:lnTo>
                <a:lnTo>
                  <a:pt x="745" y="988"/>
                </a:lnTo>
                <a:lnTo>
                  <a:pt x="772" y="986"/>
                </a:lnTo>
                <a:lnTo>
                  <a:pt x="796" y="984"/>
                </a:lnTo>
                <a:lnTo>
                  <a:pt x="816" y="984"/>
                </a:lnTo>
                <a:lnTo>
                  <a:pt x="816" y="990"/>
                </a:lnTo>
                <a:lnTo>
                  <a:pt x="814" y="1003"/>
                </a:lnTo>
                <a:lnTo>
                  <a:pt x="812" y="1022"/>
                </a:lnTo>
                <a:lnTo>
                  <a:pt x="809" y="1050"/>
                </a:lnTo>
                <a:lnTo>
                  <a:pt x="805" y="1084"/>
                </a:lnTo>
                <a:lnTo>
                  <a:pt x="801" y="1123"/>
                </a:lnTo>
                <a:lnTo>
                  <a:pt x="796" y="1168"/>
                </a:lnTo>
                <a:lnTo>
                  <a:pt x="791" y="1216"/>
                </a:lnTo>
                <a:lnTo>
                  <a:pt x="784" y="1267"/>
                </a:lnTo>
                <a:lnTo>
                  <a:pt x="778" y="1322"/>
                </a:lnTo>
                <a:lnTo>
                  <a:pt x="772" y="1378"/>
                </a:lnTo>
                <a:lnTo>
                  <a:pt x="765" y="1437"/>
                </a:lnTo>
                <a:lnTo>
                  <a:pt x="758" y="1496"/>
                </a:lnTo>
                <a:lnTo>
                  <a:pt x="751" y="1555"/>
                </a:lnTo>
                <a:lnTo>
                  <a:pt x="745" y="1613"/>
                </a:lnTo>
                <a:lnTo>
                  <a:pt x="738" y="1670"/>
                </a:lnTo>
                <a:lnTo>
                  <a:pt x="732" y="1724"/>
                </a:lnTo>
                <a:lnTo>
                  <a:pt x="727" y="1776"/>
                </a:lnTo>
                <a:lnTo>
                  <a:pt x="720" y="1825"/>
                </a:lnTo>
                <a:lnTo>
                  <a:pt x="716" y="1869"/>
                </a:lnTo>
                <a:lnTo>
                  <a:pt x="711" y="1909"/>
                </a:lnTo>
                <a:lnTo>
                  <a:pt x="707" y="1943"/>
                </a:lnTo>
                <a:lnTo>
                  <a:pt x="704" y="1970"/>
                </a:lnTo>
                <a:lnTo>
                  <a:pt x="702" y="1990"/>
                </a:lnTo>
                <a:lnTo>
                  <a:pt x="700" y="2003"/>
                </a:lnTo>
                <a:lnTo>
                  <a:pt x="699" y="2007"/>
                </a:lnTo>
                <a:lnTo>
                  <a:pt x="856" y="2174"/>
                </a:lnTo>
                <a:lnTo>
                  <a:pt x="992" y="2007"/>
                </a:lnTo>
                <a:lnTo>
                  <a:pt x="991" y="2003"/>
                </a:lnTo>
                <a:lnTo>
                  <a:pt x="990" y="1990"/>
                </a:lnTo>
                <a:lnTo>
                  <a:pt x="988" y="1970"/>
                </a:lnTo>
                <a:lnTo>
                  <a:pt x="986" y="1943"/>
                </a:lnTo>
                <a:lnTo>
                  <a:pt x="983" y="1909"/>
                </a:lnTo>
                <a:lnTo>
                  <a:pt x="979" y="1869"/>
                </a:lnTo>
                <a:lnTo>
                  <a:pt x="975" y="1825"/>
                </a:lnTo>
                <a:lnTo>
                  <a:pt x="971" y="1776"/>
                </a:lnTo>
                <a:lnTo>
                  <a:pt x="966" y="1724"/>
                </a:lnTo>
                <a:lnTo>
                  <a:pt x="961" y="1670"/>
                </a:lnTo>
                <a:lnTo>
                  <a:pt x="956" y="1613"/>
                </a:lnTo>
                <a:lnTo>
                  <a:pt x="950" y="1555"/>
                </a:lnTo>
                <a:lnTo>
                  <a:pt x="945" y="1496"/>
                </a:lnTo>
                <a:lnTo>
                  <a:pt x="940" y="1437"/>
                </a:lnTo>
                <a:lnTo>
                  <a:pt x="935" y="1378"/>
                </a:lnTo>
                <a:lnTo>
                  <a:pt x="929" y="1322"/>
                </a:lnTo>
                <a:lnTo>
                  <a:pt x="924" y="1267"/>
                </a:lnTo>
                <a:lnTo>
                  <a:pt x="920" y="1216"/>
                </a:lnTo>
                <a:lnTo>
                  <a:pt x="915" y="1168"/>
                </a:lnTo>
                <a:lnTo>
                  <a:pt x="911" y="1123"/>
                </a:lnTo>
                <a:lnTo>
                  <a:pt x="907" y="1084"/>
                </a:lnTo>
                <a:lnTo>
                  <a:pt x="905" y="1050"/>
                </a:lnTo>
                <a:lnTo>
                  <a:pt x="902" y="1022"/>
                </a:lnTo>
                <a:lnTo>
                  <a:pt x="901" y="1001"/>
                </a:lnTo>
                <a:lnTo>
                  <a:pt x="899" y="988"/>
                </a:lnTo>
                <a:lnTo>
                  <a:pt x="898" y="984"/>
                </a:lnTo>
                <a:lnTo>
                  <a:pt x="902" y="984"/>
                </a:lnTo>
                <a:close/>
                <a:moveTo>
                  <a:pt x="863" y="0"/>
                </a:moveTo>
                <a:lnTo>
                  <a:pt x="922" y="4"/>
                </a:lnTo>
                <a:lnTo>
                  <a:pt x="978" y="16"/>
                </a:lnTo>
                <a:lnTo>
                  <a:pt x="1032" y="35"/>
                </a:lnTo>
                <a:lnTo>
                  <a:pt x="1083" y="63"/>
                </a:lnTo>
                <a:lnTo>
                  <a:pt x="1128" y="96"/>
                </a:lnTo>
                <a:lnTo>
                  <a:pt x="1170" y="134"/>
                </a:lnTo>
                <a:lnTo>
                  <a:pt x="1207" y="178"/>
                </a:lnTo>
                <a:lnTo>
                  <a:pt x="1238" y="226"/>
                </a:lnTo>
                <a:lnTo>
                  <a:pt x="1263" y="280"/>
                </a:lnTo>
                <a:lnTo>
                  <a:pt x="1282" y="336"/>
                </a:lnTo>
                <a:lnTo>
                  <a:pt x="1293" y="395"/>
                </a:lnTo>
                <a:lnTo>
                  <a:pt x="1297" y="458"/>
                </a:lnTo>
                <a:lnTo>
                  <a:pt x="1293" y="520"/>
                </a:lnTo>
                <a:lnTo>
                  <a:pt x="1282" y="580"/>
                </a:lnTo>
                <a:lnTo>
                  <a:pt x="1263" y="636"/>
                </a:lnTo>
                <a:lnTo>
                  <a:pt x="1238" y="689"/>
                </a:lnTo>
                <a:lnTo>
                  <a:pt x="1207" y="738"/>
                </a:lnTo>
                <a:lnTo>
                  <a:pt x="1170" y="782"/>
                </a:lnTo>
                <a:lnTo>
                  <a:pt x="1128" y="821"/>
                </a:lnTo>
                <a:lnTo>
                  <a:pt x="1083" y="854"/>
                </a:lnTo>
                <a:lnTo>
                  <a:pt x="1032" y="880"/>
                </a:lnTo>
                <a:lnTo>
                  <a:pt x="978" y="899"/>
                </a:lnTo>
                <a:lnTo>
                  <a:pt x="922" y="911"/>
                </a:lnTo>
                <a:lnTo>
                  <a:pt x="863" y="916"/>
                </a:lnTo>
                <a:lnTo>
                  <a:pt x="804" y="911"/>
                </a:lnTo>
                <a:lnTo>
                  <a:pt x="746" y="899"/>
                </a:lnTo>
                <a:lnTo>
                  <a:pt x="693" y="880"/>
                </a:lnTo>
                <a:lnTo>
                  <a:pt x="643" y="854"/>
                </a:lnTo>
                <a:lnTo>
                  <a:pt x="597" y="821"/>
                </a:lnTo>
                <a:lnTo>
                  <a:pt x="555" y="782"/>
                </a:lnTo>
                <a:lnTo>
                  <a:pt x="518" y="738"/>
                </a:lnTo>
                <a:lnTo>
                  <a:pt x="487" y="689"/>
                </a:lnTo>
                <a:lnTo>
                  <a:pt x="462" y="636"/>
                </a:lnTo>
                <a:lnTo>
                  <a:pt x="442" y="580"/>
                </a:lnTo>
                <a:lnTo>
                  <a:pt x="432" y="520"/>
                </a:lnTo>
                <a:lnTo>
                  <a:pt x="428" y="458"/>
                </a:lnTo>
                <a:lnTo>
                  <a:pt x="432" y="395"/>
                </a:lnTo>
                <a:lnTo>
                  <a:pt x="442" y="336"/>
                </a:lnTo>
                <a:lnTo>
                  <a:pt x="462" y="280"/>
                </a:lnTo>
                <a:lnTo>
                  <a:pt x="487" y="226"/>
                </a:lnTo>
                <a:lnTo>
                  <a:pt x="518" y="178"/>
                </a:lnTo>
                <a:lnTo>
                  <a:pt x="555" y="134"/>
                </a:lnTo>
                <a:lnTo>
                  <a:pt x="597" y="96"/>
                </a:lnTo>
                <a:lnTo>
                  <a:pt x="643" y="63"/>
                </a:lnTo>
                <a:lnTo>
                  <a:pt x="693" y="35"/>
                </a:lnTo>
                <a:lnTo>
                  <a:pt x="746" y="16"/>
                </a:lnTo>
                <a:lnTo>
                  <a:pt x="804" y="4"/>
                </a:lnTo>
                <a:lnTo>
                  <a:pt x="863" y="0"/>
                </a:lnTo>
                <a:close/>
              </a:path>
            </a:pathLst>
          </a:custGeom>
          <a:solidFill>
            <a:srgbClr val="1AA4A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9" name="Freeform 37">
            <a:extLst>
              <a:ext uri="{FF2B5EF4-FFF2-40B4-BE49-F238E27FC236}">
                <a16:creationId xmlns:a16="http://schemas.microsoft.com/office/drawing/2014/main" id="{E63C36FF-B1EB-4128-8B38-4FDDCCB2E38A}"/>
              </a:ext>
            </a:extLst>
          </p:cNvPr>
          <p:cNvSpPr>
            <a:spLocks noEditPoints="1"/>
          </p:cNvSpPr>
          <p:nvPr/>
        </p:nvSpPr>
        <p:spPr bwMode="auto">
          <a:xfrm>
            <a:off x="5798110" y="5337176"/>
            <a:ext cx="454772" cy="431612"/>
          </a:xfrm>
          <a:custGeom>
            <a:avLst/>
            <a:gdLst>
              <a:gd name="T0" fmla="*/ 2288 w 4012"/>
              <a:gd name="T1" fmla="*/ 3051 h 3882"/>
              <a:gd name="T2" fmla="*/ 2196 w 4012"/>
              <a:gd name="T3" fmla="*/ 2925 h 3882"/>
              <a:gd name="T4" fmla="*/ 2332 w 4012"/>
              <a:gd name="T5" fmla="*/ 2916 h 3882"/>
              <a:gd name="T6" fmla="*/ 2312 w 4012"/>
              <a:gd name="T7" fmla="*/ 3132 h 3882"/>
              <a:gd name="T8" fmla="*/ 2221 w 4012"/>
              <a:gd name="T9" fmla="*/ 3094 h 3882"/>
              <a:gd name="T10" fmla="*/ 2221 w 4012"/>
              <a:gd name="T11" fmla="*/ 2806 h 3882"/>
              <a:gd name="T12" fmla="*/ 2112 w 4012"/>
              <a:gd name="T13" fmla="*/ 3161 h 3882"/>
              <a:gd name="T14" fmla="*/ 2441 w 4012"/>
              <a:gd name="T15" fmla="*/ 2929 h 3882"/>
              <a:gd name="T16" fmla="*/ 2337 w 4012"/>
              <a:gd name="T17" fmla="*/ 2698 h 3882"/>
              <a:gd name="T18" fmla="*/ 2453 w 4012"/>
              <a:gd name="T19" fmla="*/ 3240 h 3882"/>
              <a:gd name="T20" fmla="*/ 1933 w 4012"/>
              <a:gd name="T21" fmla="*/ 3048 h 3882"/>
              <a:gd name="T22" fmla="*/ 1742 w 4012"/>
              <a:gd name="T23" fmla="*/ 2248 h 3882"/>
              <a:gd name="T24" fmla="*/ 1121 w 4012"/>
              <a:gd name="T25" fmla="*/ 3001 h 3882"/>
              <a:gd name="T26" fmla="*/ 1742 w 4012"/>
              <a:gd name="T27" fmla="*/ 3754 h 3882"/>
              <a:gd name="T28" fmla="*/ 2599 w 4012"/>
              <a:gd name="T29" fmla="*/ 3283 h 3882"/>
              <a:gd name="T30" fmla="*/ 2293 w 4012"/>
              <a:gd name="T31" fmla="*/ 2351 h 3882"/>
              <a:gd name="T32" fmla="*/ 2455 w 4012"/>
              <a:gd name="T33" fmla="*/ 2327 h 3882"/>
              <a:gd name="T34" fmla="*/ 2683 w 4012"/>
              <a:gd name="T35" fmla="*/ 3379 h 3882"/>
              <a:gd name="T36" fmla="*/ 1728 w 4012"/>
              <a:gd name="T37" fmla="*/ 3869 h 3882"/>
              <a:gd name="T38" fmla="*/ 1009 w 4012"/>
              <a:gd name="T39" fmla="*/ 3081 h 3882"/>
              <a:gd name="T40" fmla="*/ 1580 w 4012"/>
              <a:gd name="T41" fmla="*/ 2175 h 3882"/>
              <a:gd name="T42" fmla="*/ 1121 w 4012"/>
              <a:gd name="T43" fmla="*/ 1158 h 3882"/>
              <a:gd name="T44" fmla="*/ 558 w 4012"/>
              <a:gd name="T45" fmla="*/ 1242 h 3882"/>
              <a:gd name="T46" fmla="*/ 853 w 4012"/>
              <a:gd name="T47" fmla="*/ 833 h 3882"/>
              <a:gd name="T48" fmla="*/ 2874 w 4012"/>
              <a:gd name="T49" fmla="*/ 911 h 3882"/>
              <a:gd name="T50" fmla="*/ 3157 w 4012"/>
              <a:gd name="T51" fmla="*/ 1286 h 3882"/>
              <a:gd name="T52" fmla="*/ 3320 w 4012"/>
              <a:gd name="T53" fmla="*/ 845 h 3882"/>
              <a:gd name="T54" fmla="*/ 3382 w 4012"/>
              <a:gd name="T55" fmla="*/ 611 h 3882"/>
              <a:gd name="T56" fmla="*/ 3630 w 4012"/>
              <a:gd name="T57" fmla="*/ 881 h 3882"/>
              <a:gd name="T58" fmla="*/ 3616 w 4012"/>
              <a:gd name="T59" fmla="*/ 1245 h 3882"/>
              <a:gd name="T60" fmla="*/ 3407 w 4012"/>
              <a:gd name="T61" fmla="*/ 1477 h 3882"/>
              <a:gd name="T62" fmla="*/ 3044 w 4012"/>
              <a:gd name="T63" fmla="*/ 1522 h 3882"/>
              <a:gd name="T64" fmla="*/ 2812 w 4012"/>
              <a:gd name="T65" fmla="*/ 1323 h 3882"/>
              <a:gd name="T66" fmla="*/ 2641 w 4012"/>
              <a:gd name="T67" fmla="*/ 1125 h 3882"/>
              <a:gd name="T68" fmla="*/ 2656 w 4012"/>
              <a:gd name="T69" fmla="*/ 760 h 3882"/>
              <a:gd name="T70" fmla="*/ 2925 w 4012"/>
              <a:gd name="T71" fmla="*/ 511 h 3882"/>
              <a:gd name="T72" fmla="*/ 3236 w 4012"/>
              <a:gd name="T73" fmla="*/ 495 h 3882"/>
              <a:gd name="T74" fmla="*/ 2418 w 4012"/>
              <a:gd name="T75" fmla="*/ 741 h 3882"/>
              <a:gd name="T76" fmla="*/ 2725 w 4012"/>
              <a:gd name="T77" fmla="*/ 1671 h 3882"/>
              <a:gd name="T78" fmla="*/ 3695 w 4012"/>
              <a:gd name="T79" fmla="*/ 1539 h 3882"/>
              <a:gd name="T80" fmla="*/ 3740 w 4012"/>
              <a:gd name="T81" fmla="*/ 559 h 3882"/>
              <a:gd name="T82" fmla="*/ 1008 w 4012"/>
              <a:gd name="T83" fmla="*/ 270 h 3882"/>
              <a:gd name="T84" fmla="*/ 896 w 4012"/>
              <a:gd name="T85" fmla="*/ 738 h 3882"/>
              <a:gd name="T86" fmla="*/ 643 w 4012"/>
              <a:gd name="T87" fmla="*/ 327 h 3882"/>
              <a:gd name="T88" fmla="*/ 3698 w 4012"/>
              <a:gd name="T89" fmla="*/ 348 h 3882"/>
              <a:gd name="T90" fmla="*/ 3927 w 4012"/>
              <a:gd name="T91" fmla="*/ 1400 h 3882"/>
              <a:gd name="T92" fmla="*/ 2972 w 4012"/>
              <a:gd name="T93" fmla="*/ 1890 h 3882"/>
              <a:gd name="T94" fmla="*/ 2252 w 4012"/>
              <a:gd name="T95" fmla="*/ 1102 h 3882"/>
              <a:gd name="T96" fmla="*/ 2823 w 4012"/>
              <a:gd name="T97" fmla="*/ 196 h 3882"/>
              <a:gd name="T98" fmla="*/ 247 w 4012"/>
              <a:gd name="T99" fmla="*/ 445 h 3882"/>
              <a:gd name="T100" fmla="*/ 347 w 4012"/>
              <a:gd name="T101" fmla="*/ 1380 h 3882"/>
              <a:gd name="T102" fmla="*/ 584 w 4012"/>
              <a:gd name="T103" fmla="*/ 870 h 3882"/>
              <a:gd name="T104" fmla="*/ 1014 w 4012"/>
              <a:gd name="T105" fmla="*/ 800 h 3882"/>
              <a:gd name="T106" fmla="*/ 1344 w 4012"/>
              <a:gd name="T107" fmla="*/ 1178 h 3882"/>
              <a:gd name="T108" fmla="*/ 1584 w 4012"/>
              <a:gd name="T109" fmla="*/ 854 h 3882"/>
              <a:gd name="T110" fmla="*/ 928 w 4012"/>
              <a:gd name="T111" fmla="*/ 126 h 3882"/>
              <a:gd name="T112" fmla="*/ 1646 w 4012"/>
              <a:gd name="T113" fmla="*/ 539 h 3882"/>
              <a:gd name="T114" fmla="*/ 1306 w 4012"/>
              <a:gd name="T115" fmla="*/ 1577 h 3882"/>
              <a:gd name="T116" fmla="*/ 223 w 4012"/>
              <a:gd name="T117" fmla="*/ 1428 h 3882"/>
              <a:gd name="T118" fmla="*/ 174 w 4012"/>
              <a:gd name="T119" fmla="*/ 337 h 38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12" h="3882">
                <a:moveTo>
                  <a:pt x="1283" y="3126"/>
                </a:moveTo>
                <a:lnTo>
                  <a:pt x="1863" y="3126"/>
                </a:lnTo>
                <a:lnTo>
                  <a:pt x="1863" y="3283"/>
                </a:lnTo>
                <a:lnTo>
                  <a:pt x="1283" y="3283"/>
                </a:lnTo>
                <a:lnTo>
                  <a:pt x="1283" y="3126"/>
                </a:lnTo>
                <a:close/>
                <a:moveTo>
                  <a:pt x="2263" y="3034"/>
                </a:moveTo>
                <a:lnTo>
                  <a:pt x="2263" y="3092"/>
                </a:lnTo>
                <a:lnTo>
                  <a:pt x="2277" y="3087"/>
                </a:lnTo>
                <a:lnTo>
                  <a:pt x="2285" y="3081"/>
                </a:lnTo>
                <a:lnTo>
                  <a:pt x="2290" y="3075"/>
                </a:lnTo>
                <a:lnTo>
                  <a:pt x="2291" y="3068"/>
                </a:lnTo>
                <a:lnTo>
                  <a:pt x="2291" y="3065"/>
                </a:lnTo>
                <a:lnTo>
                  <a:pt x="2291" y="3060"/>
                </a:lnTo>
                <a:lnTo>
                  <a:pt x="2290" y="3055"/>
                </a:lnTo>
                <a:lnTo>
                  <a:pt x="2288" y="3051"/>
                </a:lnTo>
                <a:lnTo>
                  <a:pt x="2284" y="3048"/>
                </a:lnTo>
                <a:lnTo>
                  <a:pt x="2275" y="3040"/>
                </a:lnTo>
                <a:lnTo>
                  <a:pt x="2263" y="3034"/>
                </a:lnTo>
                <a:close/>
                <a:moveTo>
                  <a:pt x="1283" y="2922"/>
                </a:moveTo>
                <a:lnTo>
                  <a:pt x="1863" y="2922"/>
                </a:lnTo>
                <a:lnTo>
                  <a:pt x="1863" y="3080"/>
                </a:lnTo>
                <a:lnTo>
                  <a:pt x="1283" y="3080"/>
                </a:lnTo>
                <a:lnTo>
                  <a:pt x="1283" y="2922"/>
                </a:lnTo>
                <a:close/>
                <a:moveTo>
                  <a:pt x="2221" y="2899"/>
                </a:moveTo>
                <a:lnTo>
                  <a:pt x="2214" y="2902"/>
                </a:lnTo>
                <a:lnTo>
                  <a:pt x="2208" y="2905"/>
                </a:lnTo>
                <a:lnTo>
                  <a:pt x="2203" y="2908"/>
                </a:lnTo>
                <a:lnTo>
                  <a:pt x="2199" y="2913"/>
                </a:lnTo>
                <a:lnTo>
                  <a:pt x="2197" y="2919"/>
                </a:lnTo>
                <a:lnTo>
                  <a:pt x="2196" y="2925"/>
                </a:lnTo>
                <a:lnTo>
                  <a:pt x="2196" y="2930"/>
                </a:lnTo>
                <a:lnTo>
                  <a:pt x="2197" y="2935"/>
                </a:lnTo>
                <a:lnTo>
                  <a:pt x="2199" y="2938"/>
                </a:lnTo>
                <a:lnTo>
                  <a:pt x="2202" y="2942"/>
                </a:lnTo>
                <a:lnTo>
                  <a:pt x="2207" y="2947"/>
                </a:lnTo>
                <a:lnTo>
                  <a:pt x="2213" y="2951"/>
                </a:lnTo>
                <a:lnTo>
                  <a:pt x="2221" y="2956"/>
                </a:lnTo>
                <a:lnTo>
                  <a:pt x="2221" y="2899"/>
                </a:lnTo>
                <a:close/>
                <a:moveTo>
                  <a:pt x="2221" y="2806"/>
                </a:moveTo>
                <a:lnTo>
                  <a:pt x="2263" y="2806"/>
                </a:lnTo>
                <a:lnTo>
                  <a:pt x="2263" y="2843"/>
                </a:lnTo>
                <a:lnTo>
                  <a:pt x="2306" y="2849"/>
                </a:lnTo>
                <a:lnTo>
                  <a:pt x="2347" y="2862"/>
                </a:lnTo>
                <a:lnTo>
                  <a:pt x="2351" y="2863"/>
                </a:lnTo>
                <a:lnTo>
                  <a:pt x="2332" y="2916"/>
                </a:lnTo>
                <a:lnTo>
                  <a:pt x="2326" y="2914"/>
                </a:lnTo>
                <a:lnTo>
                  <a:pt x="2294" y="2904"/>
                </a:lnTo>
                <a:lnTo>
                  <a:pt x="2263" y="2898"/>
                </a:lnTo>
                <a:lnTo>
                  <a:pt x="2263" y="2970"/>
                </a:lnTo>
                <a:lnTo>
                  <a:pt x="2277" y="2976"/>
                </a:lnTo>
                <a:lnTo>
                  <a:pt x="2304" y="2987"/>
                </a:lnTo>
                <a:lnTo>
                  <a:pt x="2323" y="3000"/>
                </a:lnTo>
                <a:lnTo>
                  <a:pt x="2338" y="3012"/>
                </a:lnTo>
                <a:lnTo>
                  <a:pt x="2348" y="3027"/>
                </a:lnTo>
                <a:lnTo>
                  <a:pt x="2354" y="3043"/>
                </a:lnTo>
                <a:lnTo>
                  <a:pt x="2356" y="3061"/>
                </a:lnTo>
                <a:lnTo>
                  <a:pt x="2354" y="3083"/>
                </a:lnTo>
                <a:lnTo>
                  <a:pt x="2345" y="3103"/>
                </a:lnTo>
                <a:lnTo>
                  <a:pt x="2331" y="3120"/>
                </a:lnTo>
                <a:lnTo>
                  <a:pt x="2312" y="3132"/>
                </a:lnTo>
                <a:lnTo>
                  <a:pt x="2290" y="3141"/>
                </a:lnTo>
                <a:lnTo>
                  <a:pt x="2263" y="3147"/>
                </a:lnTo>
                <a:lnTo>
                  <a:pt x="2263" y="3197"/>
                </a:lnTo>
                <a:lnTo>
                  <a:pt x="2221" y="3197"/>
                </a:lnTo>
                <a:lnTo>
                  <a:pt x="2221" y="3148"/>
                </a:lnTo>
                <a:lnTo>
                  <a:pt x="2187" y="3146"/>
                </a:lnTo>
                <a:lnTo>
                  <a:pt x="2158" y="3140"/>
                </a:lnTo>
                <a:lnTo>
                  <a:pt x="2132" y="3131"/>
                </a:lnTo>
                <a:lnTo>
                  <a:pt x="2129" y="3130"/>
                </a:lnTo>
                <a:lnTo>
                  <a:pt x="2129" y="3068"/>
                </a:lnTo>
                <a:lnTo>
                  <a:pt x="2137" y="3073"/>
                </a:lnTo>
                <a:lnTo>
                  <a:pt x="2158" y="3082"/>
                </a:lnTo>
                <a:lnTo>
                  <a:pt x="2181" y="3088"/>
                </a:lnTo>
                <a:lnTo>
                  <a:pt x="2203" y="3093"/>
                </a:lnTo>
                <a:lnTo>
                  <a:pt x="2221" y="3094"/>
                </a:lnTo>
                <a:lnTo>
                  <a:pt x="2221" y="3019"/>
                </a:lnTo>
                <a:lnTo>
                  <a:pt x="2205" y="3014"/>
                </a:lnTo>
                <a:lnTo>
                  <a:pt x="2182" y="3003"/>
                </a:lnTo>
                <a:lnTo>
                  <a:pt x="2164" y="2991"/>
                </a:lnTo>
                <a:lnTo>
                  <a:pt x="2149" y="2978"/>
                </a:lnTo>
                <a:lnTo>
                  <a:pt x="2139" y="2963"/>
                </a:lnTo>
                <a:lnTo>
                  <a:pt x="2133" y="2946"/>
                </a:lnTo>
                <a:lnTo>
                  <a:pt x="2131" y="2925"/>
                </a:lnTo>
                <a:lnTo>
                  <a:pt x="2134" y="2904"/>
                </a:lnTo>
                <a:lnTo>
                  <a:pt x="2143" y="2886"/>
                </a:lnTo>
                <a:lnTo>
                  <a:pt x="2158" y="2870"/>
                </a:lnTo>
                <a:lnTo>
                  <a:pt x="2175" y="2857"/>
                </a:lnTo>
                <a:lnTo>
                  <a:pt x="2197" y="2849"/>
                </a:lnTo>
                <a:lnTo>
                  <a:pt x="2221" y="2844"/>
                </a:lnTo>
                <a:lnTo>
                  <a:pt x="2221" y="2806"/>
                </a:lnTo>
                <a:close/>
                <a:moveTo>
                  <a:pt x="2246" y="2793"/>
                </a:moveTo>
                <a:lnTo>
                  <a:pt x="2208" y="2797"/>
                </a:lnTo>
                <a:lnTo>
                  <a:pt x="2174" y="2806"/>
                </a:lnTo>
                <a:lnTo>
                  <a:pt x="2140" y="2822"/>
                </a:lnTo>
                <a:lnTo>
                  <a:pt x="2112" y="2843"/>
                </a:lnTo>
                <a:lnTo>
                  <a:pt x="2086" y="2867"/>
                </a:lnTo>
                <a:lnTo>
                  <a:pt x="2067" y="2897"/>
                </a:lnTo>
                <a:lnTo>
                  <a:pt x="2051" y="2929"/>
                </a:lnTo>
                <a:lnTo>
                  <a:pt x="2041" y="2964"/>
                </a:lnTo>
                <a:lnTo>
                  <a:pt x="2039" y="3001"/>
                </a:lnTo>
                <a:lnTo>
                  <a:pt x="2041" y="3038"/>
                </a:lnTo>
                <a:lnTo>
                  <a:pt x="2051" y="3073"/>
                </a:lnTo>
                <a:lnTo>
                  <a:pt x="2067" y="3105"/>
                </a:lnTo>
                <a:lnTo>
                  <a:pt x="2086" y="3135"/>
                </a:lnTo>
                <a:lnTo>
                  <a:pt x="2112" y="3161"/>
                </a:lnTo>
                <a:lnTo>
                  <a:pt x="2140" y="3180"/>
                </a:lnTo>
                <a:lnTo>
                  <a:pt x="2174" y="3196"/>
                </a:lnTo>
                <a:lnTo>
                  <a:pt x="2208" y="3206"/>
                </a:lnTo>
                <a:lnTo>
                  <a:pt x="2246" y="3208"/>
                </a:lnTo>
                <a:lnTo>
                  <a:pt x="2283" y="3206"/>
                </a:lnTo>
                <a:lnTo>
                  <a:pt x="2318" y="3196"/>
                </a:lnTo>
                <a:lnTo>
                  <a:pt x="2350" y="3180"/>
                </a:lnTo>
                <a:lnTo>
                  <a:pt x="2380" y="3161"/>
                </a:lnTo>
                <a:lnTo>
                  <a:pt x="2404" y="3135"/>
                </a:lnTo>
                <a:lnTo>
                  <a:pt x="2425" y="3105"/>
                </a:lnTo>
                <a:lnTo>
                  <a:pt x="2441" y="3073"/>
                </a:lnTo>
                <a:lnTo>
                  <a:pt x="2450" y="3038"/>
                </a:lnTo>
                <a:lnTo>
                  <a:pt x="2453" y="3001"/>
                </a:lnTo>
                <a:lnTo>
                  <a:pt x="2450" y="2964"/>
                </a:lnTo>
                <a:lnTo>
                  <a:pt x="2441" y="2929"/>
                </a:lnTo>
                <a:lnTo>
                  <a:pt x="2425" y="2897"/>
                </a:lnTo>
                <a:lnTo>
                  <a:pt x="2404" y="2867"/>
                </a:lnTo>
                <a:lnTo>
                  <a:pt x="2380" y="2843"/>
                </a:lnTo>
                <a:lnTo>
                  <a:pt x="2350" y="2822"/>
                </a:lnTo>
                <a:lnTo>
                  <a:pt x="2318" y="2806"/>
                </a:lnTo>
                <a:lnTo>
                  <a:pt x="2283" y="2797"/>
                </a:lnTo>
                <a:lnTo>
                  <a:pt x="2246" y="2793"/>
                </a:lnTo>
                <a:close/>
                <a:moveTo>
                  <a:pt x="1213" y="2716"/>
                </a:moveTo>
                <a:lnTo>
                  <a:pt x="1793" y="2716"/>
                </a:lnTo>
                <a:lnTo>
                  <a:pt x="1793" y="2873"/>
                </a:lnTo>
                <a:lnTo>
                  <a:pt x="1213" y="2873"/>
                </a:lnTo>
                <a:lnTo>
                  <a:pt x="1213" y="2716"/>
                </a:lnTo>
                <a:close/>
                <a:moveTo>
                  <a:pt x="2246" y="2684"/>
                </a:moveTo>
                <a:lnTo>
                  <a:pt x="2293" y="2688"/>
                </a:lnTo>
                <a:lnTo>
                  <a:pt x="2337" y="2698"/>
                </a:lnTo>
                <a:lnTo>
                  <a:pt x="2380" y="2714"/>
                </a:lnTo>
                <a:lnTo>
                  <a:pt x="2418" y="2736"/>
                </a:lnTo>
                <a:lnTo>
                  <a:pt x="2453" y="2763"/>
                </a:lnTo>
                <a:lnTo>
                  <a:pt x="2484" y="2793"/>
                </a:lnTo>
                <a:lnTo>
                  <a:pt x="2511" y="2829"/>
                </a:lnTo>
                <a:lnTo>
                  <a:pt x="2533" y="2867"/>
                </a:lnTo>
                <a:lnTo>
                  <a:pt x="2549" y="2910"/>
                </a:lnTo>
                <a:lnTo>
                  <a:pt x="2559" y="2954"/>
                </a:lnTo>
                <a:lnTo>
                  <a:pt x="2563" y="3001"/>
                </a:lnTo>
                <a:lnTo>
                  <a:pt x="2559" y="3048"/>
                </a:lnTo>
                <a:lnTo>
                  <a:pt x="2549" y="3092"/>
                </a:lnTo>
                <a:lnTo>
                  <a:pt x="2533" y="3135"/>
                </a:lnTo>
                <a:lnTo>
                  <a:pt x="2511" y="3173"/>
                </a:lnTo>
                <a:lnTo>
                  <a:pt x="2484" y="3208"/>
                </a:lnTo>
                <a:lnTo>
                  <a:pt x="2453" y="3240"/>
                </a:lnTo>
                <a:lnTo>
                  <a:pt x="2418" y="3266"/>
                </a:lnTo>
                <a:lnTo>
                  <a:pt x="2380" y="3288"/>
                </a:lnTo>
                <a:lnTo>
                  <a:pt x="2337" y="3304"/>
                </a:lnTo>
                <a:lnTo>
                  <a:pt x="2293" y="3314"/>
                </a:lnTo>
                <a:lnTo>
                  <a:pt x="2246" y="3318"/>
                </a:lnTo>
                <a:lnTo>
                  <a:pt x="2199" y="3314"/>
                </a:lnTo>
                <a:lnTo>
                  <a:pt x="2154" y="3304"/>
                </a:lnTo>
                <a:lnTo>
                  <a:pt x="2112" y="3288"/>
                </a:lnTo>
                <a:lnTo>
                  <a:pt x="2074" y="3266"/>
                </a:lnTo>
                <a:lnTo>
                  <a:pt x="2039" y="3240"/>
                </a:lnTo>
                <a:lnTo>
                  <a:pt x="2007" y="3208"/>
                </a:lnTo>
                <a:lnTo>
                  <a:pt x="1981" y="3173"/>
                </a:lnTo>
                <a:lnTo>
                  <a:pt x="1959" y="3135"/>
                </a:lnTo>
                <a:lnTo>
                  <a:pt x="1943" y="3092"/>
                </a:lnTo>
                <a:lnTo>
                  <a:pt x="1933" y="3048"/>
                </a:lnTo>
                <a:lnTo>
                  <a:pt x="1929" y="3001"/>
                </a:lnTo>
                <a:lnTo>
                  <a:pt x="1933" y="2954"/>
                </a:lnTo>
                <a:lnTo>
                  <a:pt x="1943" y="2910"/>
                </a:lnTo>
                <a:lnTo>
                  <a:pt x="1959" y="2867"/>
                </a:lnTo>
                <a:lnTo>
                  <a:pt x="1981" y="2829"/>
                </a:lnTo>
                <a:lnTo>
                  <a:pt x="2007" y="2793"/>
                </a:lnTo>
                <a:lnTo>
                  <a:pt x="2039" y="2763"/>
                </a:lnTo>
                <a:lnTo>
                  <a:pt x="2074" y="2736"/>
                </a:lnTo>
                <a:lnTo>
                  <a:pt x="2112" y="2714"/>
                </a:lnTo>
                <a:lnTo>
                  <a:pt x="2154" y="2698"/>
                </a:lnTo>
                <a:lnTo>
                  <a:pt x="2199" y="2688"/>
                </a:lnTo>
                <a:lnTo>
                  <a:pt x="2246" y="2684"/>
                </a:lnTo>
                <a:close/>
                <a:moveTo>
                  <a:pt x="1886" y="2235"/>
                </a:moveTo>
                <a:lnTo>
                  <a:pt x="1813" y="2239"/>
                </a:lnTo>
                <a:lnTo>
                  <a:pt x="1742" y="2248"/>
                </a:lnTo>
                <a:lnTo>
                  <a:pt x="1672" y="2266"/>
                </a:lnTo>
                <a:lnTo>
                  <a:pt x="1605" y="2289"/>
                </a:lnTo>
                <a:lnTo>
                  <a:pt x="1541" y="2317"/>
                </a:lnTo>
                <a:lnTo>
                  <a:pt x="1480" y="2351"/>
                </a:lnTo>
                <a:lnTo>
                  <a:pt x="1424" y="2391"/>
                </a:lnTo>
                <a:lnTo>
                  <a:pt x="1370" y="2435"/>
                </a:lnTo>
                <a:lnTo>
                  <a:pt x="1322" y="2484"/>
                </a:lnTo>
                <a:lnTo>
                  <a:pt x="1276" y="2538"/>
                </a:lnTo>
                <a:lnTo>
                  <a:pt x="1237" y="2595"/>
                </a:lnTo>
                <a:lnTo>
                  <a:pt x="1203" y="2656"/>
                </a:lnTo>
                <a:lnTo>
                  <a:pt x="1175" y="2720"/>
                </a:lnTo>
                <a:lnTo>
                  <a:pt x="1151" y="2786"/>
                </a:lnTo>
                <a:lnTo>
                  <a:pt x="1134" y="2856"/>
                </a:lnTo>
                <a:lnTo>
                  <a:pt x="1124" y="2927"/>
                </a:lnTo>
                <a:lnTo>
                  <a:pt x="1121" y="3001"/>
                </a:lnTo>
                <a:lnTo>
                  <a:pt x="1124" y="3075"/>
                </a:lnTo>
                <a:lnTo>
                  <a:pt x="1134" y="3147"/>
                </a:lnTo>
                <a:lnTo>
                  <a:pt x="1151" y="3216"/>
                </a:lnTo>
                <a:lnTo>
                  <a:pt x="1175" y="3283"/>
                </a:lnTo>
                <a:lnTo>
                  <a:pt x="1203" y="3347"/>
                </a:lnTo>
                <a:lnTo>
                  <a:pt x="1237" y="3407"/>
                </a:lnTo>
                <a:lnTo>
                  <a:pt x="1276" y="3464"/>
                </a:lnTo>
                <a:lnTo>
                  <a:pt x="1322" y="3518"/>
                </a:lnTo>
                <a:lnTo>
                  <a:pt x="1370" y="3567"/>
                </a:lnTo>
                <a:lnTo>
                  <a:pt x="1424" y="3611"/>
                </a:lnTo>
                <a:lnTo>
                  <a:pt x="1480" y="3650"/>
                </a:lnTo>
                <a:lnTo>
                  <a:pt x="1541" y="3685"/>
                </a:lnTo>
                <a:lnTo>
                  <a:pt x="1605" y="3713"/>
                </a:lnTo>
                <a:lnTo>
                  <a:pt x="1672" y="3736"/>
                </a:lnTo>
                <a:lnTo>
                  <a:pt x="1742" y="3754"/>
                </a:lnTo>
                <a:lnTo>
                  <a:pt x="1813" y="3763"/>
                </a:lnTo>
                <a:lnTo>
                  <a:pt x="1886" y="3767"/>
                </a:lnTo>
                <a:lnTo>
                  <a:pt x="1960" y="3763"/>
                </a:lnTo>
                <a:lnTo>
                  <a:pt x="2032" y="3754"/>
                </a:lnTo>
                <a:lnTo>
                  <a:pt x="2101" y="3736"/>
                </a:lnTo>
                <a:lnTo>
                  <a:pt x="2169" y="3713"/>
                </a:lnTo>
                <a:lnTo>
                  <a:pt x="2232" y="3685"/>
                </a:lnTo>
                <a:lnTo>
                  <a:pt x="2293" y="3650"/>
                </a:lnTo>
                <a:lnTo>
                  <a:pt x="2350" y="3611"/>
                </a:lnTo>
                <a:lnTo>
                  <a:pt x="2403" y="3567"/>
                </a:lnTo>
                <a:lnTo>
                  <a:pt x="2452" y="3518"/>
                </a:lnTo>
                <a:lnTo>
                  <a:pt x="2496" y="3464"/>
                </a:lnTo>
                <a:lnTo>
                  <a:pt x="2536" y="3407"/>
                </a:lnTo>
                <a:lnTo>
                  <a:pt x="2570" y="3347"/>
                </a:lnTo>
                <a:lnTo>
                  <a:pt x="2599" y="3283"/>
                </a:lnTo>
                <a:lnTo>
                  <a:pt x="2621" y="3216"/>
                </a:lnTo>
                <a:lnTo>
                  <a:pt x="2639" y="3147"/>
                </a:lnTo>
                <a:lnTo>
                  <a:pt x="2648" y="3075"/>
                </a:lnTo>
                <a:lnTo>
                  <a:pt x="2652" y="3001"/>
                </a:lnTo>
                <a:lnTo>
                  <a:pt x="2648" y="2927"/>
                </a:lnTo>
                <a:lnTo>
                  <a:pt x="2639" y="2856"/>
                </a:lnTo>
                <a:lnTo>
                  <a:pt x="2621" y="2786"/>
                </a:lnTo>
                <a:lnTo>
                  <a:pt x="2599" y="2720"/>
                </a:lnTo>
                <a:lnTo>
                  <a:pt x="2570" y="2656"/>
                </a:lnTo>
                <a:lnTo>
                  <a:pt x="2536" y="2595"/>
                </a:lnTo>
                <a:lnTo>
                  <a:pt x="2496" y="2538"/>
                </a:lnTo>
                <a:lnTo>
                  <a:pt x="2452" y="2484"/>
                </a:lnTo>
                <a:lnTo>
                  <a:pt x="2403" y="2435"/>
                </a:lnTo>
                <a:lnTo>
                  <a:pt x="2350" y="2391"/>
                </a:lnTo>
                <a:lnTo>
                  <a:pt x="2293" y="2351"/>
                </a:lnTo>
                <a:lnTo>
                  <a:pt x="2232" y="2317"/>
                </a:lnTo>
                <a:lnTo>
                  <a:pt x="2169" y="2289"/>
                </a:lnTo>
                <a:lnTo>
                  <a:pt x="2101" y="2266"/>
                </a:lnTo>
                <a:lnTo>
                  <a:pt x="2032" y="2248"/>
                </a:lnTo>
                <a:lnTo>
                  <a:pt x="1960" y="2239"/>
                </a:lnTo>
                <a:lnTo>
                  <a:pt x="1886" y="2235"/>
                </a:lnTo>
                <a:close/>
                <a:moveTo>
                  <a:pt x="1886" y="2119"/>
                </a:moveTo>
                <a:lnTo>
                  <a:pt x="1967" y="2123"/>
                </a:lnTo>
                <a:lnTo>
                  <a:pt x="2045" y="2134"/>
                </a:lnTo>
                <a:lnTo>
                  <a:pt x="2121" y="2151"/>
                </a:lnTo>
                <a:lnTo>
                  <a:pt x="2194" y="2175"/>
                </a:lnTo>
                <a:lnTo>
                  <a:pt x="2264" y="2204"/>
                </a:lnTo>
                <a:lnTo>
                  <a:pt x="2332" y="2240"/>
                </a:lnTo>
                <a:lnTo>
                  <a:pt x="2394" y="2282"/>
                </a:lnTo>
                <a:lnTo>
                  <a:pt x="2455" y="2327"/>
                </a:lnTo>
                <a:lnTo>
                  <a:pt x="2510" y="2379"/>
                </a:lnTo>
                <a:lnTo>
                  <a:pt x="2560" y="2434"/>
                </a:lnTo>
                <a:lnTo>
                  <a:pt x="2607" y="2493"/>
                </a:lnTo>
                <a:lnTo>
                  <a:pt x="2647" y="2557"/>
                </a:lnTo>
                <a:lnTo>
                  <a:pt x="2683" y="2624"/>
                </a:lnTo>
                <a:lnTo>
                  <a:pt x="2712" y="2694"/>
                </a:lnTo>
                <a:lnTo>
                  <a:pt x="2737" y="2766"/>
                </a:lnTo>
                <a:lnTo>
                  <a:pt x="2754" y="2843"/>
                </a:lnTo>
                <a:lnTo>
                  <a:pt x="2765" y="2921"/>
                </a:lnTo>
                <a:lnTo>
                  <a:pt x="2768" y="3001"/>
                </a:lnTo>
                <a:lnTo>
                  <a:pt x="2765" y="3081"/>
                </a:lnTo>
                <a:lnTo>
                  <a:pt x="2754" y="3159"/>
                </a:lnTo>
                <a:lnTo>
                  <a:pt x="2737" y="3235"/>
                </a:lnTo>
                <a:lnTo>
                  <a:pt x="2712" y="3308"/>
                </a:lnTo>
                <a:lnTo>
                  <a:pt x="2683" y="3379"/>
                </a:lnTo>
                <a:lnTo>
                  <a:pt x="2647" y="3445"/>
                </a:lnTo>
                <a:lnTo>
                  <a:pt x="2607" y="3509"/>
                </a:lnTo>
                <a:lnTo>
                  <a:pt x="2560" y="3569"/>
                </a:lnTo>
                <a:lnTo>
                  <a:pt x="2510" y="3625"/>
                </a:lnTo>
                <a:lnTo>
                  <a:pt x="2455" y="3675"/>
                </a:lnTo>
                <a:lnTo>
                  <a:pt x="2394" y="3722"/>
                </a:lnTo>
                <a:lnTo>
                  <a:pt x="2331" y="3762"/>
                </a:lnTo>
                <a:lnTo>
                  <a:pt x="2264" y="3798"/>
                </a:lnTo>
                <a:lnTo>
                  <a:pt x="2194" y="3827"/>
                </a:lnTo>
                <a:lnTo>
                  <a:pt x="2121" y="3852"/>
                </a:lnTo>
                <a:lnTo>
                  <a:pt x="2045" y="3869"/>
                </a:lnTo>
                <a:lnTo>
                  <a:pt x="1967" y="3879"/>
                </a:lnTo>
                <a:lnTo>
                  <a:pt x="1886" y="3882"/>
                </a:lnTo>
                <a:lnTo>
                  <a:pt x="1807" y="3879"/>
                </a:lnTo>
                <a:lnTo>
                  <a:pt x="1728" y="3869"/>
                </a:lnTo>
                <a:lnTo>
                  <a:pt x="1653" y="3852"/>
                </a:lnTo>
                <a:lnTo>
                  <a:pt x="1580" y="3827"/>
                </a:lnTo>
                <a:lnTo>
                  <a:pt x="1510" y="3798"/>
                </a:lnTo>
                <a:lnTo>
                  <a:pt x="1442" y="3762"/>
                </a:lnTo>
                <a:lnTo>
                  <a:pt x="1378" y="3722"/>
                </a:lnTo>
                <a:lnTo>
                  <a:pt x="1319" y="3675"/>
                </a:lnTo>
                <a:lnTo>
                  <a:pt x="1264" y="3625"/>
                </a:lnTo>
                <a:lnTo>
                  <a:pt x="1213" y="3569"/>
                </a:lnTo>
                <a:lnTo>
                  <a:pt x="1167" y="3509"/>
                </a:lnTo>
                <a:lnTo>
                  <a:pt x="1125" y="3445"/>
                </a:lnTo>
                <a:lnTo>
                  <a:pt x="1090" y="3379"/>
                </a:lnTo>
                <a:lnTo>
                  <a:pt x="1060" y="3308"/>
                </a:lnTo>
                <a:lnTo>
                  <a:pt x="1037" y="3235"/>
                </a:lnTo>
                <a:lnTo>
                  <a:pt x="1020" y="3159"/>
                </a:lnTo>
                <a:lnTo>
                  <a:pt x="1009" y="3081"/>
                </a:lnTo>
                <a:lnTo>
                  <a:pt x="1005" y="3001"/>
                </a:lnTo>
                <a:lnTo>
                  <a:pt x="1009" y="2921"/>
                </a:lnTo>
                <a:lnTo>
                  <a:pt x="1020" y="2843"/>
                </a:lnTo>
                <a:lnTo>
                  <a:pt x="1037" y="2766"/>
                </a:lnTo>
                <a:lnTo>
                  <a:pt x="1060" y="2694"/>
                </a:lnTo>
                <a:lnTo>
                  <a:pt x="1090" y="2624"/>
                </a:lnTo>
                <a:lnTo>
                  <a:pt x="1125" y="2557"/>
                </a:lnTo>
                <a:lnTo>
                  <a:pt x="1167" y="2493"/>
                </a:lnTo>
                <a:lnTo>
                  <a:pt x="1213" y="2434"/>
                </a:lnTo>
                <a:lnTo>
                  <a:pt x="1264" y="2379"/>
                </a:lnTo>
                <a:lnTo>
                  <a:pt x="1319" y="2327"/>
                </a:lnTo>
                <a:lnTo>
                  <a:pt x="1378" y="2282"/>
                </a:lnTo>
                <a:lnTo>
                  <a:pt x="1442" y="2240"/>
                </a:lnTo>
                <a:lnTo>
                  <a:pt x="1510" y="2204"/>
                </a:lnTo>
                <a:lnTo>
                  <a:pt x="1580" y="2175"/>
                </a:lnTo>
                <a:lnTo>
                  <a:pt x="1653" y="2151"/>
                </a:lnTo>
                <a:lnTo>
                  <a:pt x="1728" y="2134"/>
                </a:lnTo>
                <a:lnTo>
                  <a:pt x="1807" y="2123"/>
                </a:lnTo>
                <a:lnTo>
                  <a:pt x="1886" y="2119"/>
                </a:lnTo>
                <a:close/>
                <a:moveTo>
                  <a:pt x="2648" y="1902"/>
                </a:moveTo>
                <a:lnTo>
                  <a:pt x="2768" y="1975"/>
                </a:lnTo>
                <a:lnTo>
                  <a:pt x="2588" y="2267"/>
                </a:lnTo>
                <a:lnTo>
                  <a:pt x="2471" y="2194"/>
                </a:lnTo>
                <a:lnTo>
                  <a:pt x="2648" y="1902"/>
                </a:lnTo>
                <a:close/>
                <a:moveTo>
                  <a:pt x="1325" y="1836"/>
                </a:moveTo>
                <a:lnTo>
                  <a:pt x="1473" y="2111"/>
                </a:lnTo>
                <a:lnTo>
                  <a:pt x="1351" y="2177"/>
                </a:lnTo>
                <a:lnTo>
                  <a:pt x="1204" y="1902"/>
                </a:lnTo>
                <a:lnTo>
                  <a:pt x="1325" y="1836"/>
                </a:lnTo>
                <a:close/>
                <a:moveTo>
                  <a:pt x="1121" y="1158"/>
                </a:moveTo>
                <a:lnTo>
                  <a:pt x="1121" y="1534"/>
                </a:lnTo>
                <a:lnTo>
                  <a:pt x="1154" y="1519"/>
                </a:lnTo>
                <a:lnTo>
                  <a:pt x="1160" y="1479"/>
                </a:lnTo>
                <a:lnTo>
                  <a:pt x="1163" y="1434"/>
                </a:lnTo>
                <a:lnTo>
                  <a:pt x="1163" y="1388"/>
                </a:lnTo>
                <a:lnTo>
                  <a:pt x="1162" y="1342"/>
                </a:lnTo>
                <a:lnTo>
                  <a:pt x="1157" y="1297"/>
                </a:lnTo>
                <a:lnTo>
                  <a:pt x="1150" y="1254"/>
                </a:lnTo>
                <a:lnTo>
                  <a:pt x="1141" y="1216"/>
                </a:lnTo>
                <a:lnTo>
                  <a:pt x="1132" y="1184"/>
                </a:lnTo>
                <a:lnTo>
                  <a:pt x="1121" y="1158"/>
                </a:lnTo>
                <a:close/>
                <a:moveTo>
                  <a:pt x="585" y="1158"/>
                </a:moveTo>
                <a:lnTo>
                  <a:pt x="576" y="1180"/>
                </a:lnTo>
                <a:lnTo>
                  <a:pt x="566" y="1208"/>
                </a:lnTo>
                <a:lnTo>
                  <a:pt x="558" y="1242"/>
                </a:lnTo>
                <a:lnTo>
                  <a:pt x="551" y="1278"/>
                </a:lnTo>
                <a:lnTo>
                  <a:pt x="546" y="1319"/>
                </a:lnTo>
                <a:lnTo>
                  <a:pt x="544" y="1361"/>
                </a:lnTo>
                <a:lnTo>
                  <a:pt x="542" y="1402"/>
                </a:lnTo>
                <a:lnTo>
                  <a:pt x="542" y="1443"/>
                </a:lnTo>
                <a:lnTo>
                  <a:pt x="546" y="1483"/>
                </a:lnTo>
                <a:lnTo>
                  <a:pt x="552" y="1520"/>
                </a:lnTo>
                <a:lnTo>
                  <a:pt x="585" y="1534"/>
                </a:lnTo>
                <a:lnTo>
                  <a:pt x="585" y="1158"/>
                </a:lnTo>
                <a:close/>
                <a:moveTo>
                  <a:pt x="1838" y="899"/>
                </a:moveTo>
                <a:lnTo>
                  <a:pt x="2129" y="899"/>
                </a:lnTo>
                <a:lnTo>
                  <a:pt x="2129" y="1038"/>
                </a:lnTo>
                <a:lnTo>
                  <a:pt x="1838" y="1038"/>
                </a:lnTo>
                <a:lnTo>
                  <a:pt x="1838" y="899"/>
                </a:lnTo>
                <a:close/>
                <a:moveTo>
                  <a:pt x="853" y="833"/>
                </a:moveTo>
                <a:lnTo>
                  <a:pt x="789" y="1253"/>
                </a:lnTo>
                <a:lnTo>
                  <a:pt x="853" y="1340"/>
                </a:lnTo>
                <a:lnTo>
                  <a:pt x="854" y="1340"/>
                </a:lnTo>
                <a:lnTo>
                  <a:pt x="917" y="1253"/>
                </a:lnTo>
                <a:lnTo>
                  <a:pt x="854" y="833"/>
                </a:lnTo>
                <a:lnTo>
                  <a:pt x="853" y="833"/>
                </a:lnTo>
                <a:close/>
                <a:moveTo>
                  <a:pt x="3119" y="754"/>
                </a:moveTo>
                <a:lnTo>
                  <a:pt x="3079" y="757"/>
                </a:lnTo>
                <a:lnTo>
                  <a:pt x="3042" y="765"/>
                </a:lnTo>
                <a:lnTo>
                  <a:pt x="3007" y="779"/>
                </a:lnTo>
                <a:lnTo>
                  <a:pt x="2971" y="798"/>
                </a:lnTo>
                <a:lnTo>
                  <a:pt x="2941" y="822"/>
                </a:lnTo>
                <a:lnTo>
                  <a:pt x="2915" y="849"/>
                </a:lnTo>
                <a:lnTo>
                  <a:pt x="2893" y="879"/>
                </a:lnTo>
                <a:lnTo>
                  <a:pt x="2874" y="911"/>
                </a:lnTo>
                <a:lnTo>
                  <a:pt x="2862" y="947"/>
                </a:lnTo>
                <a:lnTo>
                  <a:pt x="2853" y="984"/>
                </a:lnTo>
                <a:lnTo>
                  <a:pt x="2851" y="1021"/>
                </a:lnTo>
                <a:lnTo>
                  <a:pt x="2853" y="1059"/>
                </a:lnTo>
                <a:lnTo>
                  <a:pt x="2862" y="1097"/>
                </a:lnTo>
                <a:lnTo>
                  <a:pt x="2876" y="1134"/>
                </a:lnTo>
                <a:lnTo>
                  <a:pt x="2894" y="1168"/>
                </a:lnTo>
                <a:lnTo>
                  <a:pt x="2917" y="1197"/>
                </a:lnTo>
                <a:lnTo>
                  <a:pt x="2944" y="1224"/>
                </a:lnTo>
                <a:lnTo>
                  <a:pt x="2974" y="1247"/>
                </a:lnTo>
                <a:lnTo>
                  <a:pt x="3007" y="1265"/>
                </a:lnTo>
                <a:lnTo>
                  <a:pt x="3042" y="1278"/>
                </a:lnTo>
                <a:lnTo>
                  <a:pt x="3079" y="1286"/>
                </a:lnTo>
                <a:lnTo>
                  <a:pt x="3119" y="1289"/>
                </a:lnTo>
                <a:lnTo>
                  <a:pt x="3157" y="1286"/>
                </a:lnTo>
                <a:lnTo>
                  <a:pt x="3193" y="1278"/>
                </a:lnTo>
                <a:lnTo>
                  <a:pt x="3230" y="1265"/>
                </a:lnTo>
                <a:lnTo>
                  <a:pt x="3265" y="1245"/>
                </a:lnTo>
                <a:lnTo>
                  <a:pt x="3295" y="1222"/>
                </a:lnTo>
                <a:lnTo>
                  <a:pt x="3322" y="1195"/>
                </a:lnTo>
                <a:lnTo>
                  <a:pt x="3344" y="1164"/>
                </a:lnTo>
                <a:lnTo>
                  <a:pt x="3362" y="1131"/>
                </a:lnTo>
                <a:lnTo>
                  <a:pt x="3375" y="1097"/>
                </a:lnTo>
                <a:lnTo>
                  <a:pt x="3382" y="1060"/>
                </a:lnTo>
                <a:lnTo>
                  <a:pt x="3386" y="1023"/>
                </a:lnTo>
                <a:lnTo>
                  <a:pt x="3382" y="985"/>
                </a:lnTo>
                <a:lnTo>
                  <a:pt x="3375" y="947"/>
                </a:lnTo>
                <a:lnTo>
                  <a:pt x="3362" y="910"/>
                </a:lnTo>
                <a:lnTo>
                  <a:pt x="3342" y="876"/>
                </a:lnTo>
                <a:lnTo>
                  <a:pt x="3320" y="845"/>
                </a:lnTo>
                <a:lnTo>
                  <a:pt x="3293" y="819"/>
                </a:lnTo>
                <a:lnTo>
                  <a:pt x="3262" y="797"/>
                </a:lnTo>
                <a:lnTo>
                  <a:pt x="3229" y="779"/>
                </a:lnTo>
                <a:lnTo>
                  <a:pt x="3193" y="765"/>
                </a:lnTo>
                <a:lnTo>
                  <a:pt x="3157" y="757"/>
                </a:lnTo>
                <a:lnTo>
                  <a:pt x="3119" y="754"/>
                </a:lnTo>
                <a:close/>
                <a:moveTo>
                  <a:pt x="3254" y="494"/>
                </a:moveTo>
                <a:lnTo>
                  <a:pt x="3271" y="498"/>
                </a:lnTo>
                <a:lnTo>
                  <a:pt x="3342" y="525"/>
                </a:lnTo>
                <a:lnTo>
                  <a:pt x="3358" y="533"/>
                </a:lnTo>
                <a:lnTo>
                  <a:pt x="3371" y="544"/>
                </a:lnTo>
                <a:lnTo>
                  <a:pt x="3380" y="559"/>
                </a:lnTo>
                <a:lnTo>
                  <a:pt x="3385" y="576"/>
                </a:lnTo>
                <a:lnTo>
                  <a:pt x="3386" y="593"/>
                </a:lnTo>
                <a:lnTo>
                  <a:pt x="3382" y="611"/>
                </a:lnTo>
                <a:lnTo>
                  <a:pt x="3362" y="667"/>
                </a:lnTo>
                <a:lnTo>
                  <a:pt x="3395" y="692"/>
                </a:lnTo>
                <a:lnTo>
                  <a:pt x="3425" y="720"/>
                </a:lnTo>
                <a:lnTo>
                  <a:pt x="3452" y="752"/>
                </a:lnTo>
                <a:lnTo>
                  <a:pt x="3508" y="726"/>
                </a:lnTo>
                <a:lnTo>
                  <a:pt x="3525" y="721"/>
                </a:lnTo>
                <a:lnTo>
                  <a:pt x="3542" y="721"/>
                </a:lnTo>
                <a:lnTo>
                  <a:pt x="3559" y="725"/>
                </a:lnTo>
                <a:lnTo>
                  <a:pt x="3574" y="732"/>
                </a:lnTo>
                <a:lnTo>
                  <a:pt x="3587" y="744"/>
                </a:lnTo>
                <a:lnTo>
                  <a:pt x="3597" y="759"/>
                </a:lnTo>
                <a:lnTo>
                  <a:pt x="3628" y="828"/>
                </a:lnTo>
                <a:lnTo>
                  <a:pt x="3634" y="845"/>
                </a:lnTo>
                <a:lnTo>
                  <a:pt x="3634" y="863"/>
                </a:lnTo>
                <a:lnTo>
                  <a:pt x="3630" y="881"/>
                </a:lnTo>
                <a:lnTo>
                  <a:pt x="3623" y="895"/>
                </a:lnTo>
                <a:lnTo>
                  <a:pt x="3611" y="909"/>
                </a:lnTo>
                <a:lnTo>
                  <a:pt x="3595" y="917"/>
                </a:lnTo>
                <a:lnTo>
                  <a:pt x="3541" y="943"/>
                </a:lnTo>
                <a:lnTo>
                  <a:pt x="3547" y="985"/>
                </a:lnTo>
                <a:lnTo>
                  <a:pt x="3548" y="1026"/>
                </a:lnTo>
                <a:lnTo>
                  <a:pt x="3546" y="1067"/>
                </a:lnTo>
                <a:lnTo>
                  <a:pt x="3602" y="1088"/>
                </a:lnTo>
                <a:lnTo>
                  <a:pt x="3618" y="1097"/>
                </a:lnTo>
                <a:lnTo>
                  <a:pt x="3630" y="1109"/>
                </a:lnTo>
                <a:lnTo>
                  <a:pt x="3640" y="1123"/>
                </a:lnTo>
                <a:lnTo>
                  <a:pt x="3645" y="1140"/>
                </a:lnTo>
                <a:lnTo>
                  <a:pt x="3646" y="1157"/>
                </a:lnTo>
                <a:lnTo>
                  <a:pt x="3641" y="1175"/>
                </a:lnTo>
                <a:lnTo>
                  <a:pt x="3616" y="1245"/>
                </a:lnTo>
                <a:lnTo>
                  <a:pt x="3607" y="1261"/>
                </a:lnTo>
                <a:lnTo>
                  <a:pt x="3596" y="1275"/>
                </a:lnTo>
                <a:lnTo>
                  <a:pt x="3580" y="1283"/>
                </a:lnTo>
                <a:lnTo>
                  <a:pt x="3564" y="1289"/>
                </a:lnTo>
                <a:lnTo>
                  <a:pt x="3546" y="1289"/>
                </a:lnTo>
                <a:lnTo>
                  <a:pt x="3528" y="1286"/>
                </a:lnTo>
                <a:lnTo>
                  <a:pt x="3473" y="1265"/>
                </a:lnTo>
                <a:lnTo>
                  <a:pt x="3447" y="1298"/>
                </a:lnTo>
                <a:lnTo>
                  <a:pt x="3419" y="1329"/>
                </a:lnTo>
                <a:lnTo>
                  <a:pt x="3389" y="1356"/>
                </a:lnTo>
                <a:lnTo>
                  <a:pt x="3413" y="1411"/>
                </a:lnTo>
                <a:lnTo>
                  <a:pt x="3418" y="1428"/>
                </a:lnTo>
                <a:lnTo>
                  <a:pt x="3419" y="1445"/>
                </a:lnTo>
                <a:lnTo>
                  <a:pt x="3416" y="1463"/>
                </a:lnTo>
                <a:lnTo>
                  <a:pt x="3407" y="1477"/>
                </a:lnTo>
                <a:lnTo>
                  <a:pt x="3396" y="1491"/>
                </a:lnTo>
                <a:lnTo>
                  <a:pt x="3380" y="1501"/>
                </a:lnTo>
                <a:lnTo>
                  <a:pt x="3311" y="1531"/>
                </a:lnTo>
                <a:lnTo>
                  <a:pt x="3294" y="1537"/>
                </a:lnTo>
                <a:lnTo>
                  <a:pt x="3277" y="1537"/>
                </a:lnTo>
                <a:lnTo>
                  <a:pt x="3260" y="1534"/>
                </a:lnTo>
                <a:lnTo>
                  <a:pt x="3245" y="1526"/>
                </a:lnTo>
                <a:lnTo>
                  <a:pt x="3231" y="1514"/>
                </a:lnTo>
                <a:lnTo>
                  <a:pt x="3222" y="1498"/>
                </a:lnTo>
                <a:lnTo>
                  <a:pt x="3197" y="1444"/>
                </a:lnTo>
                <a:lnTo>
                  <a:pt x="3155" y="1450"/>
                </a:lnTo>
                <a:lnTo>
                  <a:pt x="3114" y="1452"/>
                </a:lnTo>
                <a:lnTo>
                  <a:pt x="3073" y="1449"/>
                </a:lnTo>
                <a:lnTo>
                  <a:pt x="3052" y="1506"/>
                </a:lnTo>
                <a:lnTo>
                  <a:pt x="3044" y="1522"/>
                </a:lnTo>
                <a:lnTo>
                  <a:pt x="3031" y="1534"/>
                </a:lnTo>
                <a:lnTo>
                  <a:pt x="3017" y="1544"/>
                </a:lnTo>
                <a:lnTo>
                  <a:pt x="2999" y="1549"/>
                </a:lnTo>
                <a:lnTo>
                  <a:pt x="2982" y="1550"/>
                </a:lnTo>
                <a:lnTo>
                  <a:pt x="2965" y="1545"/>
                </a:lnTo>
                <a:lnTo>
                  <a:pt x="2894" y="1519"/>
                </a:lnTo>
                <a:lnTo>
                  <a:pt x="2878" y="1510"/>
                </a:lnTo>
                <a:lnTo>
                  <a:pt x="2866" y="1499"/>
                </a:lnTo>
                <a:lnTo>
                  <a:pt x="2856" y="1485"/>
                </a:lnTo>
                <a:lnTo>
                  <a:pt x="2851" y="1468"/>
                </a:lnTo>
                <a:lnTo>
                  <a:pt x="2850" y="1450"/>
                </a:lnTo>
                <a:lnTo>
                  <a:pt x="2855" y="1432"/>
                </a:lnTo>
                <a:lnTo>
                  <a:pt x="2876" y="1377"/>
                </a:lnTo>
                <a:lnTo>
                  <a:pt x="2842" y="1351"/>
                </a:lnTo>
                <a:lnTo>
                  <a:pt x="2812" y="1323"/>
                </a:lnTo>
                <a:lnTo>
                  <a:pt x="2783" y="1292"/>
                </a:lnTo>
                <a:lnTo>
                  <a:pt x="2729" y="1317"/>
                </a:lnTo>
                <a:lnTo>
                  <a:pt x="2712" y="1323"/>
                </a:lnTo>
                <a:lnTo>
                  <a:pt x="2695" y="1323"/>
                </a:lnTo>
                <a:lnTo>
                  <a:pt x="2678" y="1319"/>
                </a:lnTo>
                <a:lnTo>
                  <a:pt x="2662" y="1310"/>
                </a:lnTo>
                <a:lnTo>
                  <a:pt x="2650" y="1299"/>
                </a:lnTo>
                <a:lnTo>
                  <a:pt x="2640" y="1283"/>
                </a:lnTo>
                <a:lnTo>
                  <a:pt x="2608" y="1215"/>
                </a:lnTo>
                <a:lnTo>
                  <a:pt x="2603" y="1197"/>
                </a:lnTo>
                <a:lnTo>
                  <a:pt x="2602" y="1180"/>
                </a:lnTo>
                <a:lnTo>
                  <a:pt x="2606" y="1163"/>
                </a:lnTo>
                <a:lnTo>
                  <a:pt x="2614" y="1148"/>
                </a:lnTo>
                <a:lnTo>
                  <a:pt x="2626" y="1135"/>
                </a:lnTo>
                <a:lnTo>
                  <a:pt x="2641" y="1125"/>
                </a:lnTo>
                <a:lnTo>
                  <a:pt x="2695" y="1100"/>
                </a:lnTo>
                <a:lnTo>
                  <a:pt x="2690" y="1059"/>
                </a:lnTo>
                <a:lnTo>
                  <a:pt x="2688" y="1017"/>
                </a:lnTo>
                <a:lnTo>
                  <a:pt x="2690" y="976"/>
                </a:lnTo>
                <a:lnTo>
                  <a:pt x="2635" y="956"/>
                </a:lnTo>
                <a:lnTo>
                  <a:pt x="2619" y="947"/>
                </a:lnTo>
                <a:lnTo>
                  <a:pt x="2606" y="936"/>
                </a:lnTo>
                <a:lnTo>
                  <a:pt x="2597" y="920"/>
                </a:lnTo>
                <a:lnTo>
                  <a:pt x="2591" y="904"/>
                </a:lnTo>
                <a:lnTo>
                  <a:pt x="2591" y="886"/>
                </a:lnTo>
                <a:lnTo>
                  <a:pt x="2594" y="868"/>
                </a:lnTo>
                <a:lnTo>
                  <a:pt x="2620" y="797"/>
                </a:lnTo>
                <a:lnTo>
                  <a:pt x="2629" y="782"/>
                </a:lnTo>
                <a:lnTo>
                  <a:pt x="2641" y="769"/>
                </a:lnTo>
                <a:lnTo>
                  <a:pt x="2656" y="760"/>
                </a:lnTo>
                <a:lnTo>
                  <a:pt x="2673" y="755"/>
                </a:lnTo>
                <a:lnTo>
                  <a:pt x="2690" y="754"/>
                </a:lnTo>
                <a:lnTo>
                  <a:pt x="2707" y="758"/>
                </a:lnTo>
                <a:lnTo>
                  <a:pt x="2764" y="779"/>
                </a:lnTo>
                <a:lnTo>
                  <a:pt x="2788" y="746"/>
                </a:lnTo>
                <a:lnTo>
                  <a:pt x="2817" y="715"/>
                </a:lnTo>
                <a:lnTo>
                  <a:pt x="2849" y="687"/>
                </a:lnTo>
                <a:lnTo>
                  <a:pt x="2823" y="633"/>
                </a:lnTo>
                <a:lnTo>
                  <a:pt x="2818" y="615"/>
                </a:lnTo>
                <a:lnTo>
                  <a:pt x="2817" y="598"/>
                </a:lnTo>
                <a:lnTo>
                  <a:pt x="2822" y="581"/>
                </a:lnTo>
                <a:lnTo>
                  <a:pt x="2829" y="565"/>
                </a:lnTo>
                <a:lnTo>
                  <a:pt x="2841" y="553"/>
                </a:lnTo>
                <a:lnTo>
                  <a:pt x="2856" y="543"/>
                </a:lnTo>
                <a:lnTo>
                  <a:pt x="2925" y="511"/>
                </a:lnTo>
                <a:lnTo>
                  <a:pt x="2942" y="506"/>
                </a:lnTo>
                <a:lnTo>
                  <a:pt x="2960" y="505"/>
                </a:lnTo>
                <a:lnTo>
                  <a:pt x="2976" y="510"/>
                </a:lnTo>
                <a:lnTo>
                  <a:pt x="2992" y="517"/>
                </a:lnTo>
                <a:lnTo>
                  <a:pt x="3004" y="530"/>
                </a:lnTo>
                <a:lnTo>
                  <a:pt x="3014" y="544"/>
                </a:lnTo>
                <a:lnTo>
                  <a:pt x="3040" y="598"/>
                </a:lnTo>
                <a:lnTo>
                  <a:pt x="3082" y="593"/>
                </a:lnTo>
                <a:lnTo>
                  <a:pt x="3122" y="592"/>
                </a:lnTo>
                <a:lnTo>
                  <a:pt x="3164" y="595"/>
                </a:lnTo>
                <a:lnTo>
                  <a:pt x="3185" y="538"/>
                </a:lnTo>
                <a:lnTo>
                  <a:pt x="3193" y="522"/>
                </a:lnTo>
                <a:lnTo>
                  <a:pt x="3204" y="510"/>
                </a:lnTo>
                <a:lnTo>
                  <a:pt x="3220" y="500"/>
                </a:lnTo>
                <a:lnTo>
                  <a:pt x="3236" y="495"/>
                </a:lnTo>
                <a:lnTo>
                  <a:pt x="3254" y="494"/>
                </a:lnTo>
                <a:close/>
                <a:moveTo>
                  <a:pt x="3131" y="256"/>
                </a:moveTo>
                <a:lnTo>
                  <a:pt x="3057" y="259"/>
                </a:lnTo>
                <a:lnTo>
                  <a:pt x="2985" y="269"/>
                </a:lnTo>
                <a:lnTo>
                  <a:pt x="2916" y="286"/>
                </a:lnTo>
                <a:lnTo>
                  <a:pt x="2849" y="310"/>
                </a:lnTo>
                <a:lnTo>
                  <a:pt x="2785" y="338"/>
                </a:lnTo>
                <a:lnTo>
                  <a:pt x="2725" y="372"/>
                </a:lnTo>
                <a:lnTo>
                  <a:pt x="2667" y="412"/>
                </a:lnTo>
                <a:lnTo>
                  <a:pt x="2614" y="456"/>
                </a:lnTo>
                <a:lnTo>
                  <a:pt x="2565" y="505"/>
                </a:lnTo>
                <a:lnTo>
                  <a:pt x="2521" y="559"/>
                </a:lnTo>
                <a:lnTo>
                  <a:pt x="2482" y="615"/>
                </a:lnTo>
                <a:lnTo>
                  <a:pt x="2447" y="677"/>
                </a:lnTo>
                <a:lnTo>
                  <a:pt x="2418" y="741"/>
                </a:lnTo>
                <a:lnTo>
                  <a:pt x="2396" y="807"/>
                </a:lnTo>
                <a:lnTo>
                  <a:pt x="2378" y="877"/>
                </a:lnTo>
                <a:lnTo>
                  <a:pt x="2367" y="948"/>
                </a:lnTo>
                <a:lnTo>
                  <a:pt x="2365" y="1022"/>
                </a:lnTo>
                <a:lnTo>
                  <a:pt x="2367" y="1096"/>
                </a:lnTo>
                <a:lnTo>
                  <a:pt x="2378" y="1168"/>
                </a:lnTo>
                <a:lnTo>
                  <a:pt x="2396" y="1237"/>
                </a:lnTo>
                <a:lnTo>
                  <a:pt x="2418" y="1304"/>
                </a:lnTo>
                <a:lnTo>
                  <a:pt x="2447" y="1368"/>
                </a:lnTo>
                <a:lnTo>
                  <a:pt x="2482" y="1428"/>
                </a:lnTo>
                <a:lnTo>
                  <a:pt x="2521" y="1485"/>
                </a:lnTo>
                <a:lnTo>
                  <a:pt x="2565" y="1539"/>
                </a:lnTo>
                <a:lnTo>
                  <a:pt x="2614" y="1588"/>
                </a:lnTo>
                <a:lnTo>
                  <a:pt x="2667" y="1632"/>
                </a:lnTo>
                <a:lnTo>
                  <a:pt x="2725" y="1671"/>
                </a:lnTo>
                <a:lnTo>
                  <a:pt x="2785" y="1706"/>
                </a:lnTo>
                <a:lnTo>
                  <a:pt x="2849" y="1734"/>
                </a:lnTo>
                <a:lnTo>
                  <a:pt x="2916" y="1757"/>
                </a:lnTo>
                <a:lnTo>
                  <a:pt x="2985" y="1774"/>
                </a:lnTo>
                <a:lnTo>
                  <a:pt x="3057" y="1784"/>
                </a:lnTo>
                <a:lnTo>
                  <a:pt x="3131" y="1788"/>
                </a:lnTo>
                <a:lnTo>
                  <a:pt x="3204" y="1784"/>
                </a:lnTo>
                <a:lnTo>
                  <a:pt x="3276" y="1774"/>
                </a:lnTo>
                <a:lnTo>
                  <a:pt x="3346" y="1757"/>
                </a:lnTo>
                <a:lnTo>
                  <a:pt x="3412" y="1734"/>
                </a:lnTo>
                <a:lnTo>
                  <a:pt x="3476" y="1706"/>
                </a:lnTo>
                <a:lnTo>
                  <a:pt x="3537" y="1671"/>
                </a:lnTo>
                <a:lnTo>
                  <a:pt x="3593" y="1632"/>
                </a:lnTo>
                <a:lnTo>
                  <a:pt x="3646" y="1588"/>
                </a:lnTo>
                <a:lnTo>
                  <a:pt x="3695" y="1539"/>
                </a:lnTo>
                <a:lnTo>
                  <a:pt x="3740" y="1485"/>
                </a:lnTo>
                <a:lnTo>
                  <a:pt x="3780" y="1428"/>
                </a:lnTo>
                <a:lnTo>
                  <a:pt x="3814" y="1368"/>
                </a:lnTo>
                <a:lnTo>
                  <a:pt x="3843" y="1304"/>
                </a:lnTo>
                <a:lnTo>
                  <a:pt x="3866" y="1237"/>
                </a:lnTo>
                <a:lnTo>
                  <a:pt x="3883" y="1168"/>
                </a:lnTo>
                <a:lnTo>
                  <a:pt x="3893" y="1096"/>
                </a:lnTo>
                <a:lnTo>
                  <a:pt x="3897" y="1022"/>
                </a:lnTo>
                <a:lnTo>
                  <a:pt x="3893" y="948"/>
                </a:lnTo>
                <a:lnTo>
                  <a:pt x="3883" y="877"/>
                </a:lnTo>
                <a:lnTo>
                  <a:pt x="3866" y="807"/>
                </a:lnTo>
                <a:lnTo>
                  <a:pt x="3843" y="741"/>
                </a:lnTo>
                <a:lnTo>
                  <a:pt x="3814" y="677"/>
                </a:lnTo>
                <a:lnTo>
                  <a:pt x="3780" y="615"/>
                </a:lnTo>
                <a:lnTo>
                  <a:pt x="3740" y="559"/>
                </a:lnTo>
                <a:lnTo>
                  <a:pt x="3695" y="505"/>
                </a:lnTo>
                <a:lnTo>
                  <a:pt x="3646" y="456"/>
                </a:lnTo>
                <a:lnTo>
                  <a:pt x="3593" y="412"/>
                </a:lnTo>
                <a:lnTo>
                  <a:pt x="3537" y="372"/>
                </a:lnTo>
                <a:lnTo>
                  <a:pt x="3476" y="338"/>
                </a:lnTo>
                <a:lnTo>
                  <a:pt x="3412" y="310"/>
                </a:lnTo>
                <a:lnTo>
                  <a:pt x="3346" y="286"/>
                </a:lnTo>
                <a:lnTo>
                  <a:pt x="3276" y="269"/>
                </a:lnTo>
                <a:lnTo>
                  <a:pt x="3204" y="259"/>
                </a:lnTo>
                <a:lnTo>
                  <a:pt x="3131" y="256"/>
                </a:lnTo>
                <a:close/>
                <a:moveTo>
                  <a:pt x="853" y="220"/>
                </a:moveTo>
                <a:lnTo>
                  <a:pt x="896" y="224"/>
                </a:lnTo>
                <a:lnTo>
                  <a:pt x="935" y="234"/>
                </a:lnTo>
                <a:lnTo>
                  <a:pt x="973" y="250"/>
                </a:lnTo>
                <a:lnTo>
                  <a:pt x="1008" y="270"/>
                </a:lnTo>
                <a:lnTo>
                  <a:pt x="1038" y="296"/>
                </a:lnTo>
                <a:lnTo>
                  <a:pt x="1064" y="327"/>
                </a:lnTo>
                <a:lnTo>
                  <a:pt x="1085" y="361"/>
                </a:lnTo>
                <a:lnTo>
                  <a:pt x="1101" y="398"/>
                </a:lnTo>
                <a:lnTo>
                  <a:pt x="1111" y="439"/>
                </a:lnTo>
                <a:lnTo>
                  <a:pt x="1114" y="482"/>
                </a:lnTo>
                <a:lnTo>
                  <a:pt x="1111" y="523"/>
                </a:lnTo>
                <a:lnTo>
                  <a:pt x="1101" y="564"/>
                </a:lnTo>
                <a:lnTo>
                  <a:pt x="1085" y="601"/>
                </a:lnTo>
                <a:lnTo>
                  <a:pt x="1064" y="635"/>
                </a:lnTo>
                <a:lnTo>
                  <a:pt x="1038" y="666"/>
                </a:lnTo>
                <a:lnTo>
                  <a:pt x="1008" y="692"/>
                </a:lnTo>
                <a:lnTo>
                  <a:pt x="973" y="712"/>
                </a:lnTo>
                <a:lnTo>
                  <a:pt x="935" y="728"/>
                </a:lnTo>
                <a:lnTo>
                  <a:pt x="896" y="738"/>
                </a:lnTo>
                <a:lnTo>
                  <a:pt x="853" y="742"/>
                </a:lnTo>
                <a:lnTo>
                  <a:pt x="811" y="738"/>
                </a:lnTo>
                <a:lnTo>
                  <a:pt x="771" y="728"/>
                </a:lnTo>
                <a:lnTo>
                  <a:pt x="733" y="712"/>
                </a:lnTo>
                <a:lnTo>
                  <a:pt x="700" y="692"/>
                </a:lnTo>
                <a:lnTo>
                  <a:pt x="669" y="666"/>
                </a:lnTo>
                <a:lnTo>
                  <a:pt x="643" y="635"/>
                </a:lnTo>
                <a:lnTo>
                  <a:pt x="621" y="601"/>
                </a:lnTo>
                <a:lnTo>
                  <a:pt x="605" y="564"/>
                </a:lnTo>
                <a:lnTo>
                  <a:pt x="595" y="523"/>
                </a:lnTo>
                <a:lnTo>
                  <a:pt x="593" y="482"/>
                </a:lnTo>
                <a:lnTo>
                  <a:pt x="595" y="439"/>
                </a:lnTo>
                <a:lnTo>
                  <a:pt x="605" y="398"/>
                </a:lnTo>
                <a:lnTo>
                  <a:pt x="621" y="361"/>
                </a:lnTo>
                <a:lnTo>
                  <a:pt x="643" y="327"/>
                </a:lnTo>
                <a:lnTo>
                  <a:pt x="669" y="296"/>
                </a:lnTo>
                <a:lnTo>
                  <a:pt x="700" y="270"/>
                </a:lnTo>
                <a:lnTo>
                  <a:pt x="733" y="250"/>
                </a:lnTo>
                <a:lnTo>
                  <a:pt x="771" y="234"/>
                </a:lnTo>
                <a:lnTo>
                  <a:pt x="811" y="224"/>
                </a:lnTo>
                <a:lnTo>
                  <a:pt x="853" y="220"/>
                </a:lnTo>
                <a:close/>
                <a:moveTo>
                  <a:pt x="3131" y="140"/>
                </a:moveTo>
                <a:lnTo>
                  <a:pt x="3211" y="144"/>
                </a:lnTo>
                <a:lnTo>
                  <a:pt x="3289" y="154"/>
                </a:lnTo>
                <a:lnTo>
                  <a:pt x="3364" y="171"/>
                </a:lnTo>
                <a:lnTo>
                  <a:pt x="3438" y="196"/>
                </a:lnTo>
                <a:lnTo>
                  <a:pt x="3508" y="225"/>
                </a:lnTo>
                <a:lnTo>
                  <a:pt x="3575" y="261"/>
                </a:lnTo>
                <a:lnTo>
                  <a:pt x="3639" y="301"/>
                </a:lnTo>
                <a:lnTo>
                  <a:pt x="3698" y="348"/>
                </a:lnTo>
                <a:lnTo>
                  <a:pt x="3753" y="398"/>
                </a:lnTo>
                <a:lnTo>
                  <a:pt x="3805" y="455"/>
                </a:lnTo>
                <a:lnTo>
                  <a:pt x="3850" y="514"/>
                </a:lnTo>
                <a:lnTo>
                  <a:pt x="3892" y="577"/>
                </a:lnTo>
                <a:lnTo>
                  <a:pt x="3927" y="644"/>
                </a:lnTo>
                <a:lnTo>
                  <a:pt x="3957" y="715"/>
                </a:lnTo>
                <a:lnTo>
                  <a:pt x="3980" y="787"/>
                </a:lnTo>
                <a:lnTo>
                  <a:pt x="3997" y="863"/>
                </a:lnTo>
                <a:lnTo>
                  <a:pt x="4008" y="942"/>
                </a:lnTo>
                <a:lnTo>
                  <a:pt x="4012" y="1022"/>
                </a:lnTo>
                <a:lnTo>
                  <a:pt x="4008" y="1102"/>
                </a:lnTo>
                <a:lnTo>
                  <a:pt x="3997" y="1180"/>
                </a:lnTo>
                <a:lnTo>
                  <a:pt x="3980" y="1256"/>
                </a:lnTo>
                <a:lnTo>
                  <a:pt x="3957" y="1329"/>
                </a:lnTo>
                <a:lnTo>
                  <a:pt x="3927" y="1400"/>
                </a:lnTo>
                <a:lnTo>
                  <a:pt x="3892" y="1466"/>
                </a:lnTo>
                <a:lnTo>
                  <a:pt x="3850" y="1530"/>
                </a:lnTo>
                <a:lnTo>
                  <a:pt x="3805" y="1590"/>
                </a:lnTo>
                <a:lnTo>
                  <a:pt x="3753" y="1646"/>
                </a:lnTo>
                <a:lnTo>
                  <a:pt x="3698" y="1696"/>
                </a:lnTo>
                <a:lnTo>
                  <a:pt x="3639" y="1743"/>
                </a:lnTo>
                <a:lnTo>
                  <a:pt x="3575" y="1783"/>
                </a:lnTo>
                <a:lnTo>
                  <a:pt x="3508" y="1819"/>
                </a:lnTo>
                <a:lnTo>
                  <a:pt x="3438" y="1848"/>
                </a:lnTo>
                <a:lnTo>
                  <a:pt x="3364" y="1873"/>
                </a:lnTo>
                <a:lnTo>
                  <a:pt x="3289" y="1890"/>
                </a:lnTo>
                <a:lnTo>
                  <a:pt x="3211" y="1900"/>
                </a:lnTo>
                <a:lnTo>
                  <a:pt x="3131" y="1903"/>
                </a:lnTo>
                <a:lnTo>
                  <a:pt x="3050" y="1900"/>
                </a:lnTo>
                <a:lnTo>
                  <a:pt x="2972" y="1890"/>
                </a:lnTo>
                <a:lnTo>
                  <a:pt x="2896" y="1873"/>
                </a:lnTo>
                <a:lnTo>
                  <a:pt x="2823" y="1848"/>
                </a:lnTo>
                <a:lnTo>
                  <a:pt x="2753" y="1819"/>
                </a:lnTo>
                <a:lnTo>
                  <a:pt x="2685" y="1783"/>
                </a:lnTo>
                <a:lnTo>
                  <a:pt x="2623" y="1743"/>
                </a:lnTo>
                <a:lnTo>
                  <a:pt x="2563" y="1696"/>
                </a:lnTo>
                <a:lnTo>
                  <a:pt x="2507" y="1646"/>
                </a:lnTo>
                <a:lnTo>
                  <a:pt x="2457" y="1589"/>
                </a:lnTo>
                <a:lnTo>
                  <a:pt x="2410" y="1530"/>
                </a:lnTo>
                <a:lnTo>
                  <a:pt x="2370" y="1466"/>
                </a:lnTo>
                <a:lnTo>
                  <a:pt x="2334" y="1400"/>
                </a:lnTo>
                <a:lnTo>
                  <a:pt x="2305" y="1329"/>
                </a:lnTo>
                <a:lnTo>
                  <a:pt x="2280" y="1256"/>
                </a:lnTo>
                <a:lnTo>
                  <a:pt x="2263" y="1180"/>
                </a:lnTo>
                <a:lnTo>
                  <a:pt x="2252" y="1102"/>
                </a:lnTo>
                <a:lnTo>
                  <a:pt x="2250" y="1022"/>
                </a:lnTo>
                <a:lnTo>
                  <a:pt x="2252" y="942"/>
                </a:lnTo>
                <a:lnTo>
                  <a:pt x="2263" y="863"/>
                </a:lnTo>
                <a:lnTo>
                  <a:pt x="2280" y="787"/>
                </a:lnTo>
                <a:lnTo>
                  <a:pt x="2305" y="715"/>
                </a:lnTo>
                <a:lnTo>
                  <a:pt x="2334" y="644"/>
                </a:lnTo>
                <a:lnTo>
                  <a:pt x="2370" y="577"/>
                </a:lnTo>
                <a:lnTo>
                  <a:pt x="2410" y="514"/>
                </a:lnTo>
                <a:lnTo>
                  <a:pt x="2457" y="455"/>
                </a:lnTo>
                <a:lnTo>
                  <a:pt x="2507" y="398"/>
                </a:lnTo>
                <a:lnTo>
                  <a:pt x="2563" y="348"/>
                </a:lnTo>
                <a:lnTo>
                  <a:pt x="2623" y="301"/>
                </a:lnTo>
                <a:lnTo>
                  <a:pt x="2685" y="261"/>
                </a:lnTo>
                <a:lnTo>
                  <a:pt x="2753" y="225"/>
                </a:lnTo>
                <a:lnTo>
                  <a:pt x="2823" y="196"/>
                </a:lnTo>
                <a:lnTo>
                  <a:pt x="2896" y="171"/>
                </a:lnTo>
                <a:lnTo>
                  <a:pt x="2972" y="154"/>
                </a:lnTo>
                <a:lnTo>
                  <a:pt x="3050" y="144"/>
                </a:lnTo>
                <a:lnTo>
                  <a:pt x="3131" y="140"/>
                </a:lnTo>
                <a:close/>
                <a:moveTo>
                  <a:pt x="853" y="122"/>
                </a:moveTo>
                <a:lnTo>
                  <a:pt x="778" y="126"/>
                </a:lnTo>
                <a:lnTo>
                  <a:pt x="706" y="137"/>
                </a:lnTo>
                <a:lnTo>
                  <a:pt x="636" y="155"/>
                </a:lnTo>
                <a:lnTo>
                  <a:pt x="568" y="180"/>
                </a:lnTo>
                <a:lnTo>
                  <a:pt x="504" y="210"/>
                </a:lnTo>
                <a:lnTo>
                  <a:pt x="444" y="247"/>
                </a:lnTo>
                <a:lnTo>
                  <a:pt x="388" y="289"/>
                </a:lnTo>
                <a:lnTo>
                  <a:pt x="336" y="337"/>
                </a:lnTo>
                <a:lnTo>
                  <a:pt x="290" y="388"/>
                </a:lnTo>
                <a:lnTo>
                  <a:pt x="247" y="445"/>
                </a:lnTo>
                <a:lnTo>
                  <a:pt x="210" y="505"/>
                </a:lnTo>
                <a:lnTo>
                  <a:pt x="179" y="569"/>
                </a:lnTo>
                <a:lnTo>
                  <a:pt x="155" y="636"/>
                </a:lnTo>
                <a:lnTo>
                  <a:pt x="137" y="706"/>
                </a:lnTo>
                <a:lnTo>
                  <a:pt x="126" y="779"/>
                </a:lnTo>
                <a:lnTo>
                  <a:pt x="122" y="854"/>
                </a:lnTo>
                <a:lnTo>
                  <a:pt x="125" y="921"/>
                </a:lnTo>
                <a:lnTo>
                  <a:pt x="135" y="989"/>
                </a:lnTo>
                <a:lnTo>
                  <a:pt x="150" y="1053"/>
                </a:lnTo>
                <a:lnTo>
                  <a:pt x="171" y="1115"/>
                </a:lnTo>
                <a:lnTo>
                  <a:pt x="196" y="1174"/>
                </a:lnTo>
                <a:lnTo>
                  <a:pt x="227" y="1231"/>
                </a:lnTo>
                <a:lnTo>
                  <a:pt x="263" y="1285"/>
                </a:lnTo>
                <a:lnTo>
                  <a:pt x="303" y="1335"/>
                </a:lnTo>
                <a:lnTo>
                  <a:pt x="347" y="1380"/>
                </a:lnTo>
                <a:lnTo>
                  <a:pt x="346" y="1359"/>
                </a:lnTo>
                <a:lnTo>
                  <a:pt x="346" y="1342"/>
                </a:lnTo>
                <a:lnTo>
                  <a:pt x="345" y="1329"/>
                </a:lnTo>
                <a:lnTo>
                  <a:pt x="346" y="1274"/>
                </a:lnTo>
                <a:lnTo>
                  <a:pt x="352" y="1222"/>
                </a:lnTo>
                <a:lnTo>
                  <a:pt x="363" y="1173"/>
                </a:lnTo>
                <a:lnTo>
                  <a:pt x="378" y="1127"/>
                </a:lnTo>
                <a:lnTo>
                  <a:pt x="398" y="1086"/>
                </a:lnTo>
                <a:lnTo>
                  <a:pt x="420" y="1046"/>
                </a:lnTo>
                <a:lnTo>
                  <a:pt x="444" y="1010"/>
                </a:lnTo>
                <a:lnTo>
                  <a:pt x="471" y="976"/>
                </a:lnTo>
                <a:lnTo>
                  <a:pt x="500" y="946"/>
                </a:lnTo>
                <a:lnTo>
                  <a:pt x="528" y="917"/>
                </a:lnTo>
                <a:lnTo>
                  <a:pt x="556" y="893"/>
                </a:lnTo>
                <a:lnTo>
                  <a:pt x="584" y="870"/>
                </a:lnTo>
                <a:lnTo>
                  <a:pt x="611" y="850"/>
                </a:lnTo>
                <a:lnTo>
                  <a:pt x="637" y="833"/>
                </a:lnTo>
                <a:lnTo>
                  <a:pt x="659" y="818"/>
                </a:lnTo>
                <a:lnTo>
                  <a:pt x="680" y="806"/>
                </a:lnTo>
                <a:lnTo>
                  <a:pt x="686" y="802"/>
                </a:lnTo>
                <a:lnTo>
                  <a:pt x="692" y="800"/>
                </a:lnTo>
                <a:lnTo>
                  <a:pt x="723" y="781"/>
                </a:lnTo>
                <a:lnTo>
                  <a:pt x="756" y="766"/>
                </a:lnTo>
                <a:lnTo>
                  <a:pt x="789" y="757"/>
                </a:lnTo>
                <a:lnTo>
                  <a:pt x="790" y="757"/>
                </a:lnTo>
                <a:lnTo>
                  <a:pt x="853" y="823"/>
                </a:lnTo>
                <a:lnTo>
                  <a:pt x="918" y="758"/>
                </a:lnTo>
                <a:lnTo>
                  <a:pt x="951" y="768"/>
                </a:lnTo>
                <a:lnTo>
                  <a:pt x="983" y="781"/>
                </a:lnTo>
                <a:lnTo>
                  <a:pt x="1014" y="800"/>
                </a:lnTo>
                <a:lnTo>
                  <a:pt x="1020" y="802"/>
                </a:lnTo>
                <a:lnTo>
                  <a:pt x="1027" y="806"/>
                </a:lnTo>
                <a:lnTo>
                  <a:pt x="1047" y="818"/>
                </a:lnTo>
                <a:lnTo>
                  <a:pt x="1070" y="833"/>
                </a:lnTo>
                <a:lnTo>
                  <a:pt x="1096" y="851"/>
                </a:lnTo>
                <a:lnTo>
                  <a:pt x="1123" y="871"/>
                </a:lnTo>
                <a:lnTo>
                  <a:pt x="1151" y="893"/>
                </a:lnTo>
                <a:lnTo>
                  <a:pt x="1179" y="919"/>
                </a:lnTo>
                <a:lnTo>
                  <a:pt x="1209" y="947"/>
                </a:lnTo>
                <a:lnTo>
                  <a:pt x="1237" y="978"/>
                </a:lnTo>
                <a:lnTo>
                  <a:pt x="1263" y="1012"/>
                </a:lnTo>
                <a:lnTo>
                  <a:pt x="1289" y="1049"/>
                </a:lnTo>
                <a:lnTo>
                  <a:pt x="1311" y="1089"/>
                </a:lnTo>
                <a:lnTo>
                  <a:pt x="1329" y="1132"/>
                </a:lnTo>
                <a:lnTo>
                  <a:pt x="1344" y="1178"/>
                </a:lnTo>
                <a:lnTo>
                  <a:pt x="1355" y="1227"/>
                </a:lnTo>
                <a:lnTo>
                  <a:pt x="1361" y="1280"/>
                </a:lnTo>
                <a:lnTo>
                  <a:pt x="1360" y="1336"/>
                </a:lnTo>
                <a:lnTo>
                  <a:pt x="1360" y="1347"/>
                </a:lnTo>
                <a:lnTo>
                  <a:pt x="1359" y="1363"/>
                </a:lnTo>
                <a:lnTo>
                  <a:pt x="1359" y="1382"/>
                </a:lnTo>
                <a:lnTo>
                  <a:pt x="1403" y="1335"/>
                </a:lnTo>
                <a:lnTo>
                  <a:pt x="1442" y="1285"/>
                </a:lnTo>
                <a:lnTo>
                  <a:pt x="1479" y="1232"/>
                </a:lnTo>
                <a:lnTo>
                  <a:pt x="1510" y="1174"/>
                </a:lnTo>
                <a:lnTo>
                  <a:pt x="1535" y="1115"/>
                </a:lnTo>
                <a:lnTo>
                  <a:pt x="1556" y="1053"/>
                </a:lnTo>
                <a:lnTo>
                  <a:pt x="1572" y="989"/>
                </a:lnTo>
                <a:lnTo>
                  <a:pt x="1581" y="921"/>
                </a:lnTo>
                <a:lnTo>
                  <a:pt x="1584" y="854"/>
                </a:lnTo>
                <a:lnTo>
                  <a:pt x="1581" y="779"/>
                </a:lnTo>
                <a:lnTo>
                  <a:pt x="1570" y="706"/>
                </a:lnTo>
                <a:lnTo>
                  <a:pt x="1551" y="636"/>
                </a:lnTo>
                <a:lnTo>
                  <a:pt x="1527" y="569"/>
                </a:lnTo>
                <a:lnTo>
                  <a:pt x="1496" y="505"/>
                </a:lnTo>
                <a:lnTo>
                  <a:pt x="1459" y="445"/>
                </a:lnTo>
                <a:lnTo>
                  <a:pt x="1418" y="388"/>
                </a:lnTo>
                <a:lnTo>
                  <a:pt x="1370" y="337"/>
                </a:lnTo>
                <a:lnTo>
                  <a:pt x="1318" y="289"/>
                </a:lnTo>
                <a:lnTo>
                  <a:pt x="1262" y="247"/>
                </a:lnTo>
                <a:lnTo>
                  <a:pt x="1202" y="210"/>
                </a:lnTo>
                <a:lnTo>
                  <a:pt x="1138" y="180"/>
                </a:lnTo>
                <a:lnTo>
                  <a:pt x="1070" y="155"/>
                </a:lnTo>
                <a:lnTo>
                  <a:pt x="1000" y="137"/>
                </a:lnTo>
                <a:lnTo>
                  <a:pt x="928" y="126"/>
                </a:lnTo>
                <a:lnTo>
                  <a:pt x="853" y="122"/>
                </a:lnTo>
                <a:close/>
                <a:moveTo>
                  <a:pt x="853" y="0"/>
                </a:moveTo>
                <a:lnTo>
                  <a:pt x="935" y="4"/>
                </a:lnTo>
                <a:lnTo>
                  <a:pt x="1015" y="15"/>
                </a:lnTo>
                <a:lnTo>
                  <a:pt x="1092" y="34"/>
                </a:lnTo>
                <a:lnTo>
                  <a:pt x="1167" y="59"/>
                </a:lnTo>
                <a:lnTo>
                  <a:pt x="1238" y="91"/>
                </a:lnTo>
                <a:lnTo>
                  <a:pt x="1306" y="131"/>
                </a:lnTo>
                <a:lnTo>
                  <a:pt x="1368" y="173"/>
                </a:lnTo>
                <a:lnTo>
                  <a:pt x="1429" y="224"/>
                </a:lnTo>
                <a:lnTo>
                  <a:pt x="1483" y="278"/>
                </a:lnTo>
                <a:lnTo>
                  <a:pt x="1532" y="337"/>
                </a:lnTo>
                <a:lnTo>
                  <a:pt x="1576" y="401"/>
                </a:lnTo>
                <a:lnTo>
                  <a:pt x="1614" y="468"/>
                </a:lnTo>
                <a:lnTo>
                  <a:pt x="1646" y="539"/>
                </a:lnTo>
                <a:lnTo>
                  <a:pt x="1672" y="614"/>
                </a:lnTo>
                <a:lnTo>
                  <a:pt x="1691" y="692"/>
                </a:lnTo>
                <a:lnTo>
                  <a:pt x="1702" y="771"/>
                </a:lnTo>
                <a:lnTo>
                  <a:pt x="1706" y="854"/>
                </a:lnTo>
                <a:lnTo>
                  <a:pt x="1702" y="936"/>
                </a:lnTo>
                <a:lnTo>
                  <a:pt x="1691" y="1016"/>
                </a:lnTo>
                <a:lnTo>
                  <a:pt x="1672" y="1093"/>
                </a:lnTo>
                <a:lnTo>
                  <a:pt x="1646" y="1167"/>
                </a:lnTo>
                <a:lnTo>
                  <a:pt x="1614" y="1238"/>
                </a:lnTo>
                <a:lnTo>
                  <a:pt x="1576" y="1305"/>
                </a:lnTo>
                <a:lnTo>
                  <a:pt x="1532" y="1369"/>
                </a:lnTo>
                <a:lnTo>
                  <a:pt x="1483" y="1428"/>
                </a:lnTo>
                <a:lnTo>
                  <a:pt x="1429" y="1483"/>
                </a:lnTo>
                <a:lnTo>
                  <a:pt x="1368" y="1533"/>
                </a:lnTo>
                <a:lnTo>
                  <a:pt x="1306" y="1577"/>
                </a:lnTo>
                <a:lnTo>
                  <a:pt x="1238" y="1615"/>
                </a:lnTo>
                <a:lnTo>
                  <a:pt x="1167" y="1647"/>
                </a:lnTo>
                <a:lnTo>
                  <a:pt x="1092" y="1673"/>
                </a:lnTo>
                <a:lnTo>
                  <a:pt x="1015" y="1691"/>
                </a:lnTo>
                <a:lnTo>
                  <a:pt x="935" y="1703"/>
                </a:lnTo>
                <a:lnTo>
                  <a:pt x="853" y="1707"/>
                </a:lnTo>
                <a:lnTo>
                  <a:pt x="771" y="1703"/>
                </a:lnTo>
                <a:lnTo>
                  <a:pt x="691" y="1691"/>
                </a:lnTo>
                <a:lnTo>
                  <a:pt x="614" y="1673"/>
                </a:lnTo>
                <a:lnTo>
                  <a:pt x="540" y="1647"/>
                </a:lnTo>
                <a:lnTo>
                  <a:pt x="469" y="1615"/>
                </a:lnTo>
                <a:lnTo>
                  <a:pt x="401" y="1577"/>
                </a:lnTo>
                <a:lnTo>
                  <a:pt x="338" y="1533"/>
                </a:lnTo>
                <a:lnTo>
                  <a:pt x="279" y="1483"/>
                </a:lnTo>
                <a:lnTo>
                  <a:pt x="223" y="1428"/>
                </a:lnTo>
                <a:lnTo>
                  <a:pt x="174" y="1369"/>
                </a:lnTo>
                <a:lnTo>
                  <a:pt x="130" y="1305"/>
                </a:lnTo>
                <a:lnTo>
                  <a:pt x="92" y="1238"/>
                </a:lnTo>
                <a:lnTo>
                  <a:pt x="60" y="1167"/>
                </a:lnTo>
                <a:lnTo>
                  <a:pt x="34" y="1093"/>
                </a:lnTo>
                <a:lnTo>
                  <a:pt x="16" y="1016"/>
                </a:lnTo>
                <a:lnTo>
                  <a:pt x="4" y="936"/>
                </a:lnTo>
                <a:lnTo>
                  <a:pt x="0" y="854"/>
                </a:lnTo>
                <a:lnTo>
                  <a:pt x="4" y="771"/>
                </a:lnTo>
                <a:lnTo>
                  <a:pt x="16" y="692"/>
                </a:lnTo>
                <a:lnTo>
                  <a:pt x="34" y="614"/>
                </a:lnTo>
                <a:lnTo>
                  <a:pt x="60" y="539"/>
                </a:lnTo>
                <a:lnTo>
                  <a:pt x="92" y="468"/>
                </a:lnTo>
                <a:lnTo>
                  <a:pt x="130" y="401"/>
                </a:lnTo>
                <a:lnTo>
                  <a:pt x="174" y="337"/>
                </a:lnTo>
                <a:lnTo>
                  <a:pt x="223" y="278"/>
                </a:lnTo>
                <a:lnTo>
                  <a:pt x="279" y="224"/>
                </a:lnTo>
                <a:lnTo>
                  <a:pt x="338" y="173"/>
                </a:lnTo>
                <a:lnTo>
                  <a:pt x="401" y="131"/>
                </a:lnTo>
                <a:lnTo>
                  <a:pt x="469" y="91"/>
                </a:lnTo>
                <a:lnTo>
                  <a:pt x="540" y="59"/>
                </a:lnTo>
                <a:lnTo>
                  <a:pt x="614" y="34"/>
                </a:lnTo>
                <a:lnTo>
                  <a:pt x="691" y="15"/>
                </a:lnTo>
                <a:lnTo>
                  <a:pt x="771" y="4"/>
                </a:lnTo>
                <a:lnTo>
                  <a:pt x="853" y="0"/>
                </a:lnTo>
                <a:lnTo>
                  <a:pt x="853" y="0"/>
                </a:lnTo>
                <a:close/>
              </a:path>
            </a:pathLst>
          </a:custGeom>
          <a:solidFill>
            <a:srgbClr val="112248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172E2A9-BF63-4881-9B4A-5DB0847BC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577" y="2081304"/>
            <a:ext cx="5849807" cy="2480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74240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Latentview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543</Words>
  <Application>Microsoft Office PowerPoint</Application>
  <PresentationFormat>Widescreen</PresentationFormat>
  <Paragraphs>97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Avenir Book</vt:lpstr>
      <vt:lpstr>Calibri</vt:lpstr>
      <vt:lpstr>Calibri Light</vt:lpstr>
      <vt:lpstr>Segoe UI</vt:lpstr>
      <vt:lpstr>Segoe UI Semibold</vt:lpstr>
      <vt:lpstr>Wingdings</vt:lpstr>
      <vt:lpstr>1_Office Theme</vt:lpstr>
      <vt:lpstr>2_Office Theme</vt:lpstr>
      <vt:lpstr>Targeted Marketing Strategy</vt:lpstr>
      <vt:lpstr>Know Your Customers and Customize Campaigns for Effective Marketing Strategies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satya naren</dc:creator>
  <cp:lastModifiedBy>satya naren</cp:lastModifiedBy>
  <cp:revision>93</cp:revision>
  <dcterms:created xsi:type="dcterms:W3CDTF">2019-11-10T17:12:35Z</dcterms:created>
  <dcterms:modified xsi:type="dcterms:W3CDTF">2019-11-11T02:25:26Z</dcterms:modified>
</cp:coreProperties>
</file>

<file path=docProps/thumbnail.jpeg>
</file>